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4" r:id="rId2"/>
    <p:sldId id="293" r:id="rId3"/>
    <p:sldId id="308" r:id="rId4"/>
    <p:sldId id="309" r:id="rId5"/>
    <p:sldId id="292" r:id="rId6"/>
    <p:sldId id="310" r:id="rId7"/>
    <p:sldId id="291" r:id="rId8"/>
    <p:sldId id="307" r:id="rId9"/>
    <p:sldId id="306" r:id="rId10"/>
    <p:sldId id="305" r:id="rId11"/>
    <p:sldId id="304" r:id="rId12"/>
    <p:sldId id="297" r:id="rId13"/>
    <p:sldId id="301" r:id="rId14"/>
    <p:sldId id="302" r:id="rId15"/>
    <p:sldId id="303" r:id="rId16"/>
    <p:sldId id="299" r:id="rId17"/>
    <p:sldId id="311" r:id="rId18"/>
    <p:sldId id="312" r:id="rId19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B"/>
    <a:srgbClr val="00FFFF"/>
    <a:srgbClr val="0000E9"/>
    <a:srgbClr val="9DF8FD"/>
    <a:srgbClr val="5FFBFB"/>
    <a:srgbClr val="FF3399"/>
    <a:srgbClr val="2F05CB"/>
    <a:srgbClr val="4E1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82" autoAdjust="0"/>
  </p:normalViewPr>
  <p:slideViewPr>
    <p:cSldViewPr>
      <p:cViewPr varScale="1">
        <p:scale>
          <a:sx n="83" d="100"/>
          <a:sy n="83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1-Team-NB%20-%20nouveau\5-Members\Enregistrements%20en%20cours\TEAM-NB-Evolution-Membres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00CB"/>
                </a:solidFill>
              </a:defRPr>
            </a:pPr>
            <a:r>
              <a:rPr lang="en-US" sz="2800" dirty="0">
                <a:solidFill>
                  <a:srgbClr val="0000CB"/>
                </a:solidFill>
                <a:latin typeface="Calibri" panose="020F0502020204030204" pitchFamily="34" charset="0"/>
              </a:rPr>
              <a:t>Members</a:t>
            </a:r>
            <a:r>
              <a:rPr lang="en-US" dirty="0">
                <a:solidFill>
                  <a:srgbClr val="0000CB"/>
                </a:solidFill>
                <a:latin typeface="Calibri" panose="020F050202020403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39881032271534239"/>
          <c:y val="9.259259259259258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353756561679788E-2"/>
          <c:y val="0.15461832895888014"/>
          <c:w val="0.91260457677165352"/>
          <c:h val="0.72940179352580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'Evol-Membres'!$A$3</c:f>
              <c:strCache>
                <c:ptCount val="1"/>
                <c:pt idx="0">
                  <c:v>Membres </c:v>
                </c:pt>
              </c:strCache>
            </c:strRef>
          </c:tx>
          <c:spPr>
            <a:solidFill>
              <a:srgbClr val="0000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CB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'Evol-Membres'!$B$2:$Q$2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'Evol-Membres'!$B$3:$Q$3</c:f>
              <c:numCache>
                <c:formatCode>General</c:formatCode>
                <c:ptCount val="16"/>
                <c:pt idx="0">
                  <c:v>19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31</c:v>
                </c:pt>
                <c:pt idx="10">
                  <c:v>32</c:v>
                </c:pt>
                <c:pt idx="11">
                  <c:v>35</c:v>
                </c:pt>
                <c:pt idx="13">
                  <c:v>29</c:v>
                </c:pt>
                <c:pt idx="14">
                  <c:v>26</c:v>
                </c:pt>
                <c:pt idx="1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604352"/>
        <c:axId val="331605528"/>
      </c:barChart>
      <c:catAx>
        <c:axId val="33160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0CB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31605528"/>
        <c:crosses val="autoZero"/>
        <c:auto val="1"/>
        <c:lblAlgn val="ctr"/>
        <c:lblOffset val="100"/>
        <c:noMultiLvlLbl val="0"/>
      </c:catAx>
      <c:valAx>
        <c:axId val="331605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2F05CB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31604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01C2E-957F-4086-B57B-C233807B88D5}" type="datetimeFigureOut">
              <a:rPr lang="fr-BE" smtClean="0"/>
              <a:t>7/04/2015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25EF4-F827-46CF-B912-C436895C47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969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94BE9-8AD3-4903-B6EF-9B40AD6367CE}" type="slidenum">
              <a:rPr lang="fr-FR" smtClean="0"/>
              <a:pPr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2377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5B045-86FC-4286-AF08-3F42E4D8DC81}" type="slidenum">
              <a:rPr lang="fr-FR" smtClean="0"/>
              <a:pPr/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0631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5B045-86FC-4286-AF08-3F42E4D8DC81}" type="slidenum">
              <a:rPr lang="fr-FR" smtClean="0"/>
              <a:pPr/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1690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96BD-D9D2-49EC-BA43-92A2AF7AAD5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6F852-E5E5-4017-B487-C7A7D133FC1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62AD-CEDC-49D3-B6AC-314C866AEE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8F54B-0887-4380-983C-2EF516866BF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B0D3-0041-46AA-ADE0-D74565B5CC7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70EA-811C-422F-AC86-39C7E95B448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5A9E-002E-4EAA-9D9F-39D59E36A57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2A5A-4AD3-45FC-8359-4157DB1D2C6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27AE2-7844-43DF-814C-C65B72A4E2D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92AE2-D8F3-4B0F-9F1B-6125689F767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DA24-26D3-4BDC-92FA-9E8BA12C56B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5DD6-E6D2-49CC-841B-C58E3EDF9C1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  <a:p>
            <a:pPr lvl="4"/>
            <a:r>
              <a:rPr lang="fr-BE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91F56C-B7FF-44D5-A45D-4B81044E8C7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eam-nb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92AE2-D8F3-4B0F-9F1B-6125689F7671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5CD8C482-1517-474F-A201-76B0EF49D0DE}" type="slidenum">
              <a:rPr lang="fr-BE" sz="1400" smtClean="0"/>
              <a:pPr eaLnBrk="1" hangingPunct="1"/>
              <a:t>1</a:t>
            </a:fld>
            <a:endParaRPr lang="fr-BE" sz="1400" dirty="0" smtClean="0"/>
          </a:p>
        </p:txBody>
      </p:sp>
      <p:sp>
        <p:nvSpPr>
          <p:cNvPr id="5" name="Sous-titre 8"/>
          <p:cNvSpPr txBox="1">
            <a:spLocks/>
          </p:cNvSpPr>
          <p:nvPr/>
        </p:nvSpPr>
        <p:spPr>
          <a:xfrm>
            <a:off x="251520" y="3068960"/>
            <a:ext cx="8496944" cy="29043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F05CB"/>
                </a:solidFill>
              </a:rPr>
              <a:t>T</a:t>
            </a:r>
            <a:r>
              <a:rPr lang="en-US" sz="2400" dirty="0" smtClean="0">
                <a:solidFill>
                  <a:srgbClr val="2F05CB"/>
                </a:solidFill>
              </a:rPr>
              <a:t>he </a:t>
            </a:r>
            <a:r>
              <a:rPr lang="en-US" sz="2400" b="1" dirty="0" smtClean="0">
                <a:solidFill>
                  <a:srgbClr val="2F05CB"/>
                </a:solidFill>
              </a:rPr>
              <a:t>E</a:t>
            </a:r>
            <a:r>
              <a:rPr lang="en-US" sz="2400" dirty="0" smtClean="0">
                <a:solidFill>
                  <a:srgbClr val="2F05CB"/>
                </a:solidFill>
              </a:rPr>
              <a:t>uropean </a:t>
            </a:r>
            <a:r>
              <a:rPr lang="en-US" sz="2400" b="1" dirty="0" smtClean="0">
                <a:solidFill>
                  <a:srgbClr val="2F05CB"/>
                </a:solidFill>
              </a:rPr>
              <a:t>A</a:t>
            </a:r>
            <a:r>
              <a:rPr lang="en-US" sz="2400" dirty="0" smtClean="0">
                <a:solidFill>
                  <a:srgbClr val="2F05CB"/>
                </a:solidFill>
              </a:rPr>
              <a:t>ssociation </a:t>
            </a:r>
            <a:r>
              <a:rPr lang="en-US" sz="2400" b="1" dirty="0" smtClean="0">
                <a:solidFill>
                  <a:srgbClr val="2F05CB"/>
                </a:solidFill>
              </a:rPr>
              <a:t>M</a:t>
            </a:r>
            <a:r>
              <a:rPr lang="en-US" sz="2400" dirty="0" smtClean="0">
                <a:solidFill>
                  <a:srgbClr val="2F05CB"/>
                </a:solidFill>
              </a:rPr>
              <a:t>edical </a:t>
            </a:r>
            <a:r>
              <a:rPr lang="en-US" sz="2400" dirty="0" smtClean="0">
                <a:solidFill>
                  <a:srgbClr val="2F05CB"/>
                </a:solidFill>
              </a:rPr>
              <a:t>devices</a:t>
            </a:r>
            <a:endParaRPr lang="fr-BE" sz="1050" dirty="0" smtClean="0">
              <a:solidFill>
                <a:srgbClr val="2F05CB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2F05CB"/>
                </a:solidFill>
              </a:rPr>
              <a:t>N</a:t>
            </a:r>
            <a:r>
              <a:rPr lang="en-US" sz="2400" dirty="0" smtClean="0">
                <a:solidFill>
                  <a:srgbClr val="2F05CB"/>
                </a:solidFill>
              </a:rPr>
              <a:t>otified </a:t>
            </a:r>
            <a:r>
              <a:rPr lang="en-US" sz="2400" b="1" dirty="0" smtClean="0">
                <a:solidFill>
                  <a:srgbClr val="2F05CB"/>
                </a:solidFill>
              </a:rPr>
              <a:t>B</a:t>
            </a:r>
            <a:r>
              <a:rPr lang="en-US" sz="2400" dirty="0" smtClean="0">
                <a:solidFill>
                  <a:srgbClr val="2F05CB"/>
                </a:solidFill>
              </a:rPr>
              <a:t>odies</a:t>
            </a:r>
          </a:p>
          <a:p>
            <a:pPr marL="0" indent="0" algn="ctr" eaLnBrk="1" hangingPunct="1">
              <a:buNone/>
            </a:pPr>
            <a:endParaRPr lang="en-US" dirty="0" smtClean="0">
              <a:solidFill>
                <a:srgbClr val="2F05CB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2F05CB"/>
                </a:solidFill>
              </a:rPr>
              <a:t>“</a:t>
            </a:r>
            <a:r>
              <a:rPr lang="en-US" sz="4000" b="1" cap="small" dirty="0" smtClean="0">
                <a:solidFill>
                  <a:srgbClr val="2F05CB"/>
                </a:solidFill>
              </a:rPr>
              <a:t>Association </a:t>
            </a:r>
            <a:r>
              <a:rPr lang="en-US" sz="4000" b="1" cap="small" dirty="0" smtClean="0">
                <a:solidFill>
                  <a:srgbClr val="2F05CB"/>
                </a:solidFill>
              </a:rPr>
              <a:t>Presentation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cap="small" dirty="0" smtClean="0">
                <a:solidFill>
                  <a:srgbClr val="2F05CB"/>
                </a:solidFill>
              </a:rPr>
              <a:t>&amp;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cap="small" dirty="0" smtClean="0">
                <a:solidFill>
                  <a:srgbClr val="2F05CB"/>
                </a:solidFill>
              </a:rPr>
              <a:t> Vision </a:t>
            </a:r>
            <a:r>
              <a:rPr lang="en-US" sz="4000" b="1" cap="small" dirty="0" smtClean="0">
                <a:solidFill>
                  <a:srgbClr val="2F05CB"/>
                </a:solidFill>
              </a:rPr>
              <a:t>on </a:t>
            </a:r>
            <a:r>
              <a:rPr lang="en-US" sz="4000" b="1" cap="small" dirty="0" smtClean="0">
                <a:solidFill>
                  <a:srgbClr val="2F05CB"/>
                </a:solidFill>
              </a:rPr>
              <a:t>Revision”</a:t>
            </a:r>
            <a:r>
              <a:rPr lang="en-US" sz="4000" b="1" dirty="0" smtClean="0">
                <a:solidFill>
                  <a:srgbClr val="2F05CB"/>
                </a:solidFill>
              </a:rPr>
              <a:t> </a:t>
            </a:r>
            <a:endParaRPr lang="fr-BE" sz="4000" b="1" dirty="0" smtClean="0">
              <a:solidFill>
                <a:srgbClr val="2F05CB"/>
              </a:solidFill>
            </a:endParaRPr>
          </a:p>
          <a:p>
            <a:pPr eaLnBrk="1" hangingPunct="1"/>
            <a:endParaRPr lang="fr-FR" dirty="0" smtClean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48680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sz="2400" b="1" kern="1200" dirty="0">
                <a:solidFill>
                  <a:srgbClr val="0000CB"/>
                </a:solidFill>
                <a:ea typeface="+mn-ea"/>
                <a:cs typeface="+mn-cs"/>
              </a:rPr>
              <a:t>Classification</a:t>
            </a:r>
          </a:p>
          <a:p>
            <a:pPr marL="0" indent="0">
              <a:buNone/>
            </a:pPr>
            <a:endParaRPr lang="en-GB" sz="2400" kern="1200" dirty="0" smtClean="0">
              <a:solidFill>
                <a:srgbClr val="0000CB"/>
              </a:solidFill>
            </a:endParaRPr>
          </a:p>
          <a:p>
            <a:pPr marL="0" indent="0">
              <a:buNone/>
            </a:pPr>
            <a:r>
              <a:rPr lang="en-GB" sz="2000" kern="1200" dirty="0" smtClean="0">
                <a:solidFill>
                  <a:srgbClr val="0000CB"/>
                </a:solidFill>
              </a:rPr>
              <a:t>Classification based on risks with rules is a good option.</a:t>
            </a:r>
          </a:p>
          <a:p>
            <a:pPr marL="0" indent="0">
              <a:buNone/>
            </a:pPr>
            <a:r>
              <a:rPr lang="en-GB" sz="2000" kern="1200" dirty="0" smtClean="0">
                <a:solidFill>
                  <a:srgbClr val="0000CB"/>
                </a:solidFill>
              </a:rPr>
              <a:t>Lists to be replaced by risk-classification.</a:t>
            </a:r>
          </a:p>
          <a:p>
            <a:pPr marL="0" indent="0">
              <a:buNone/>
            </a:pPr>
            <a:endParaRPr lang="en-GB" sz="1600" kern="1200" dirty="0" smtClean="0">
              <a:solidFill>
                <a:srgbClr val="0000CB"/>
              </a:solidFill>
            </a:endParaRPr>
          </a:p>
          <a:p>
            <a:pPr marL="0" indent="0">
              <a:buNone/>
            </a:pPr>
            <a:r>
              <a:rPr lang="en-GB" sz="2000" kern="1200" dirty="0" smtClean="0">
                <a:solidFill>
                  <a:srgbClr val="0000CB"/>
                </a:solidFill>
              </a:rPr>
              <a:t>Some rules to be reviewed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200" dirty="0" smtClean="0">
                <a:solidFill>
                  <a:srgbClr val="0000CB"/>
                </a:solidFill>
              </a:rPr>
              <a:t>Active therapeutic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kern="1200" dirty="0" smtClean="0">
                <a:solidFill>
                  <a:srgbClr val="0000CB"/>
                </a:solidFill>
              </a:rPr>
              <a:t>Software devices (not in 1 class)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kern="1200" dirty="0" smtClean="0">
              <a:solidFill>
                <a:srgbClr val="0000CB"/>
              </a:solidFill>
            </a:endParaRPr>
          </a:p>
          <a:p>
            <a:pPr marL="0" indent="0">
              <a:buNone/>
            </a:pPr>
            <a:r>
              <a:rPr lang="en-GB" sz="2000" kern="1200" dirty="0" smtClean="0">
                <a:solidFill>
                  <a:srgbClr val="0000CB"/>
                </a:solidFill>
              </a:rPr>
              <a:t>Devices out of the medical intended use (List XV)</a:t>
            </a:r>
          </a:p>
          <a:p>
            <a:pPr marL="0" indent="0">
              <a:buNone/>
            </a:pPr>
            <a:r>
              <a:rPr lang="en-GB" sz="2000" kern="1200" dirty="0" smtClean="0">
                <a:solidFill>
                  <a:srgbClr val="0000CB"/>
                </a:solidFill>
              </a:rPr>
              <a:t>	Example cosmetic implants : </a:t>
            </a:r>
          </a:p>
          <a:p>
            <a:pPr lvl="2">
              <a:buFontTx/>
              <a:buChar char="-"/>
            </a:pPr>
            <a:r>
              <a:rPr lang="en-GB" sz="1400" kern="1200" dirty="0" smtClean="0">
                <a:solidFill>
                  <a:srgbClr val="0000CB"/>
                </a:solidFill>
              </a:rPr>
              <a:t>risk-benefice analysis could not be positive</a:t>
            </a:r>
          </a:p>
          <a:p>
            <a:pPr lvl="2">
              <a:buFontTx/>
              <a:buChar char="-"/>
            </a:pPr>
            <a:r>
              <a:rPr lang="en-GB" sz="1400" kern="1200" dirty="0" smtClean="0">
                <a:solidFill>
                  <a:srgbClr val="0000CB"/>
                </a:solidFill>
              </a:rPr>
              <a:t>Focus on safety only</a:t>
            </a:r>
          </a:p>
          <a:p>
            <a:pPr marL="0" indent="0">
              <a:buNone/>
            </a:pPr>
            <a:endParaRPr lang="en-GB" sz="2400" kern="1200" dirty="0">
              <a:solidFill>
                <a:srgbClr val="0000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B0D3-0041-46AA-ADE0-D74565B5CC7F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  <p:pic>
        <p:nvPicPr>
          <p:cNvPr id="5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sz="2400" b="1" kern="1200" dirty="0">
                <a:solidFill>
                  <a:srgbClr val="0000CB"/>
                </a:solidFill>
                <a:ea typeface="+mn-ea"/>
                <a:cs typeface="+mn-cs"/>
              </a:rPr>
              <a:t>Manufacturer under the </a:t>
            </a:r>
            <a:r>
              <a:rPr lang="en-GB" sz="2400" b="1" kern="1200" dirty="0">
                <a:solidFill>
                  <a:srgbClr val="0000CB"/>
                </a:solidFill>
                <a:ea typeface="+mn-ea"/>
                <a:cs typeface="+mn-cs"/>
              </a:rPr>
              <a:t>Directive</a:t>
            </a:r>
          </a:p>
          <a:p>
            <a:pPr marL="0" indent="0">
              <a:buNone/>
            </a:pPr>
            <a:endParaRPr lang="en-GB" sz="1100" kern="1200" dirty="0" smtClean="0">
              <a:solidFill>
                <a:srgbClr val="0000CB"/>
              </a:solidFill>
            </a:endParaRPr>
          </a:p>
          <a:p>
            <a:pPr>
              <a:buClr>
                <a:srgbClr val="FF0000"/>
              </a:buClr>
            </a:pPr>
            <a:r>
              <a:rPr lang="en-GB" sz="2000" kern="1200" dirty="0" smtClean="0">
                <a:solidFill>
                  <a:srgbClr val="0000CB"/>
                </a:solidFill>
              </a:rPr>
              <a:t>Original Equipment Manufacturer</a:t>
            </a:r>
            <a:endParaRPr lang="en-GB" sz="2000" kern="1200" dirty="0">
              <a:solidFill>
                <a:srgbClr val="0000C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kern="1200" dirty="0" smtClean="0">
                <a:solidFill>
                  <a:srgbClr val="0000CB"/>
                </a:solidFill>
              </a:rPr>
              <a:t>Design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kern="1200" dirty="0" smtClean="0">
                <a:solidFill>
                  <a:srgbClr val="0000CB"/>
                </a:solidFill>
              </a:rPr>
              <a:t>Manufacture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kern="1200" dirty="0" smtClean="0">
                <a:solidFill>
                  <a:srgbClr val="0000CB"/>
                </a:solidFill>
              </a:rPr>
              <a:t>Placing on the market</a:t>
            </a:r>
            <a:endParaRPr lang="en-GB" sz="2000" kern="1200" dirty="0">
              <a:solidFill>
                <a:srgbClr val="0000CB"/>
              </a:solidFill>
            </a:endParaRPr>
          </a:p>
          <a:p>
            <a:pPr lvl="1"/>
            <a:endParaRPr lang="en-GB" sz="1100" kern="1200" dirty="0" smtClean="0">
              <a:solidFill>
                <a:srgbClr val="0000CB"/>
              </a:solidFill>
            </a:endParaRPr>
          </a:p>
          <a:p>
            <a:pPr marL="342900" lvl="1" indent="-342900">
              <a:buClr>
                <a:srgbClr val="FF0000"/>
              </a:buClr>
              <a:buChar char="•"/>
            </a:pPr>
            <a:r>
              <a:rPr lang="en-GB" sz="2000" kern="1200" dirty="0">
                <a:solidFill>
                  <a:srgbClr val="0000CB"/>
                </a:solidFill>
                <a:ea typeface="+mn-ea"/>
                <a:cs typeface="+mn-cs"/>
              </a:rPr>
              <a:t>Own Brand </a:t>
            </a:r>
            <a:r>
              <a:rPr lang="en-GB" sz="2000" kern="1200" dirty="0">
                <a:solidFill>
                  <a:srgbClr val="0000CB"/>
                </a:solidFill>
                <a:ea typeface="+mn-ea"/>
                <a:cs typeface="+mn-cs"/>
              </a:rPr>
              <a:t>Labeller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GB" sz="2000" kern="1200" dirty="0" smtClean="0">
                <a:solidFill>
                  <a:srgbClr val="0000CB"/>
                </a:solidFill>
                <a:ea typeface="+mn-ea"/>
                <a:cs typeface="+mn-cs"/>
              </a:rPr>
              <a:t>Placing on the market with reasonable management of the devices </a:t>
            </a:r>
          </a:p>
          <a:p>
            <a:pPr marL="1200150" lvl="3" indent="-342900"/>
            <a:r>
              <a:rPr lang="en-GB" sz="1600" kern="1200" dirty="0" smtClean="0">
                <a:solidFill>
                  <a:srgbClr val="0000CB"/>
                </a:solidFill>
                <a:ea typeface="+mn-ea"/>
                <a:cs typeface="+mn-cs"/>
              </a:rPr>
              <a:t>Examples : </a:t>
            </a:r>
          </a:p>
          <a:p>
            <a:pPr marL="857250" lvl="3" indent="0">
              <a:buNone/>
            </a:pPr>
            <a:r>
              <a:rPr lang="en-GB" sz="1600" kern="1200" dirty="0">
                <a:solidFill>
                  <a:srgbClr val="0000CB"/>
                </a:solidFill>
                <a:ea typeface="+mn-ea"/>
                <a:cs typeface="+mn-cs"/>
              </a:rPr>
              <a:t>	</a:t>
            </a:r>
            <a:r>
              <a:rPr lang="en-GB" sz="1600" kern="1200" dirty="0" smtClean="0">
                <a:solidFill>
                  <a:srgbClr val="0000CB"/>
                </a:solidFill>
                <a:ea typeface="+mn-ea"/>
                <a:cs typeface="+mn-cs"/>
              </a:rPr>
              <a:t>	- to have a complete </a:t>
            </a:r>
            <a:r>
              <a:rPr lang="en-GB" sz="1600" kern="1200" dirty="0" err="1" smtClean="0">
                <a:solidFill>
                  <a:srgbClr val="0000CB"/>
                </a:solidFill>
                <a:ea typeface="+mn-ea"/>
                <a:cs typeface="+mn-cs"/>
              </a:rPr>
              <a:t>portofolio</a:t>
            </a:r>
            <a:r>
              <a:rPr lang="en-GB" sz="1600" kern="1200" dirty="0" smtClean="0">
                <a:solidFill>
                  <a:srgbClr val="0000CB"/>
                </a:solidFill>
                <a:ea typeface="+mn-ea"/>
                <a:cs typeface="+mn-cs"/>
              </a:rPr>
              <a:t> </a:t>
            </a:r>
          </a:p>
          <a:p>
            <a:pPr marL="857250" lvl="3" indent="0">
              <a:buNone/>
            </a:pPr>
            <a:r>
              <a:rPr lang="en-GB" sz="1600" kern="1200" dirty="0">
                <a:solidFill>
                  <a:srgbClr val="0000CB"/>
                </a:solidFill>
                <a:ea typeface="+mn-ea"/>
                <a:cs typeface="+mn-cs"/>
              </a:rPr>
              <a:t>	</a:t>
            </a:r>
            <a:r>
              <a:rPr lang="en-GB" sz="1600" kern="1200" dirty="0" smtClean="0">
                <a:solidFill>
                  <a:srgbClr val="0000CB"/>
                </a:solidFill>
                <a:ea typeface="+mn-ea"/>
                <a:cs typeface="+mn-cs"/>
              </a:rPr>
              <a:t>	- to complete a range </a:t>
            </a:r>
          </a:p>
          <a:p>
            <a:pPr marL="857250" lvl="3" indent="0">
              <a:buNone/>
            </a:pPr>
            <a:r>
              <a:rPr lang="en-GB" sz="1600" kern="1200" dirty="0">
                <a:solidFill>
                  <a:srgbClr val="0000CB"/>
                </a:solidFill>
                <a:ea typeface="+mn-ea"/>
                <a:cs typeface="+mn-cs"/>
              </a:rPr>
              <a:t>	</a:t>
            </a:r>
            <a:r>
              <a:rPr lang="en-GB" sz="1600" kern="1200" dirty="0" smtClean="0">
                <a:solidFill>
                  <a:srgbClr val="0000CB"/>
                </a:solidFill>
                <a:ea typeface="+mn-ea"/>
                <a:cs typeface="+mn-cs"/>
              </a:rPr>
              <a:t>	- to start a business</a:t>
            </a:r>
          </a:p>
          <a:p>
            <a:pPr marL="400050" lvl="2" indent="0">
              <a:buNone/>
            </a:pPr>
            <a:r>
              <a:rPr lang="en-GB" sz="2000" kern="1200" dirty="0">
                <a:solidFill>
                  <a:srgbClr val="0000CB"/>
                </a:solidFill>
                <a:ea typeface="+mn-ea"/>
                <a:cs typeface="+mn-cs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B0D3-0041-46AA-ADE0-D74565B5CC7F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  <p:pic>
        <p:nvPicPr>
          <p:cNvPr id="5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Single use </a:t>
            </a: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– Reprocessing</a:t>
            </a:r>
          </a:p>
          <a:p>
            <a:pPr marL="0" indent="0">
              <a:buNone/>
            </a:pPr>
            <a:endParaRPr lang="en-GB" sz="1200" b="1" kern="1200" dirty="0" smtClean="0">
              <a:solidFill>
                <a:srgbClr val="0000CB"/>
              </a:solidFill>
            </a:endParaRPr>
          </a:p>
          <a:p>
            <a:pPr marL="0" indent="0">
              <a:buNone/>
            </a:pPr>
            <a:endParaRPr lang="en-GB" sz="7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supportive of adding control to a largely unregulated area</a:t>
            </a: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‘in-house’ reprocessing of single-use devices by health institutions same </a:t>
            </a:r>
            <a:r>
              <a:rPr lang="en-GB" sz="2000" kern="1200" dirty="0" err="1" smtClean="0">
                <a:solidFill>
                  <a:srgbClr val="0000CB"/>
                </a:solidFill>
              </a:rPr>
              <a:t>req.s</a:t>
            </a:r>
            <a:r>
              <a:rPr lang="en-GB" sz="2000" kern="1200" dirty="0" smtClean="0">
                <a:solidFill>
                  <a:srgbClr val="0000CB"/>
                </a:solidFill>
              </a:rPr>
              <a:t> as outsourced reprocessing</a:t>
            </a: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No national deviations: safety and performance of the reprocessed device are not a choice but a need</a:t>
            </a:r>
          </a:p>
          <a:p>
            <a:r>
              <a:rPr lang="en-GB" sz="2000" kern="1200" dirty="0" err="1" smtClean="0">
                <a:solidFill>
                  <a:srgbClr val="0000CB"/>
                </a:solidFill>
              </a:rPr>
              <a:t>Reprocessable</a:t>
            </a:r>
            <a:r>
              <a:rPr lang="en-GB" sz="2000" kern="1200" dirty="0" smtClean="0">
                <a:solidFill>
                  <a:srgbClr val="0000CB"/>
                </a:solidFill>
              </a:rPr>
              <a:t> as basis adds too much risks to patients</a:t>
            </a: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A list of single-use devices for critical use which can be reprocessed, decided by the Commission with oversight from Member States, will secure a high level of patient safety.  SCENIHR could advise updating such list.</a:t>
            </a:r>
          </a:p>
          <a:p>
            <a:endParaRPr lang="en-GB" sz="2400" kern="1200" dirty="0">
              <a:solidFill>
                <a:srgbClr val="0000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05A9E-002E-4EAA-9D9F-39D59E36A57F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  <p:pic>
        <p:nvPicPr>
          <p:cNvPr id="6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Traceability – Implant cards </a:t>
            </a: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– Transparency</a:t>
            </a:r>
          </a:p>
          <a:p>
            <a:pPr marL="0" indent="0">
              <a:buNone/>
            </a:pPr>
            <a:endParaRPr lang="en-GB" sz="24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Supportive of improved traceability requirements</a:t>
            </a:r>
          </a:p>
          <a:p>
            <a:endParaRPr lang="en-GB" sz="14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Supportive of introduction UDI</a:t>
            </a:r>
          </a:p>
          <a:p>
            <a:endParaRPr lang="en-GB" sz="11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Supportive of (electronic) implant cards, also for partial implants</a:t>
            </a:r>
          </a:p>
          <a:p>
            <a:endParaRPr lang="en-GB" sz="11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Supportive of good functioning accessible database</a:t>
            </a:r>
          </a:p>
          <a:p>
            <a:endParaRPr lang="en-GB" sz="11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Supportive of summary evaluation report for products with periodic safety update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05A9E-002E-4EAA-9D9F-39D59E36A57F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  <p:pic>
        <p:nvPicPr>
          <p:cNvPr id="6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Clinical trials and </a:t>
            </a: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evidence</a:t>
            </a:r>
          </a:p>
          <a:p>
            <a:pPr marL="0" indent="0">
              <a:buNone/>
            </a:pPr>
            <a:endParaRPr lang="en-GB" sz="24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Clarification of intent </a:t>
            </a:r>
            <a:r>
              <a:rPr lang="en-GB" sz="2000" kern="1200" dirty="0" err="1" smtClean="0">
                <a:solidFill>
                  <a:srgbClr val="0000CB"/>
                </a:solidFill>
              </a:rPr>
              <a:t>MemberState</a:t>
            </a:r>
            <a:r>
              <a:rPr lang="en-GB" sz="2000" kern="1200" dirty="0" smtClean="0">
                <a:solidFill>
                  <a:srgbClr val="0000CB"/>
                </a:solidFill>
              </a:rPr>
              <a:t> approving </a:t>
            </a:r>
            <a:r>
              <a:rPr lang="en-GB" sz="2000" kern="1200" dirty="0" err="1" smtClean="0">
                <a:solidFill>
                  <a:srgbClr val="0000CB"/>
                </a:solidFill>
              </a:rPr>
              <a:t>clin</a:t>
            </a:r>
            <a:r>
              <a:rPr lang="en-GB" sz="2000" kern="1200" dirty="0" smtClean="0">
                <a:solidFill>
                  <a:srgbClr val="0000CB"/>
                </a:solidFill>
              </a:rPr>
              <a:t>. Trials</a:t>
            </a:r>
          </a:p>
          <a:p>
            <a:endParaRPr lang="en-GB" sz="20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Supportive of coordination on multi-country trials</a:t>
            </a:r>
          </a:p>
          <a:p>
            <a:endParaRPr lang="en-GB" sz="20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Clinical experts (relevant to the field) to be used for assessment of new and innovative high risk device - most of such clinicians will not be permanent staff, as the expertise is mostly available in practicing surgeons and professors.</a:t>
            </a:r>
          </a:p>
          <a:p>
            <a:pPr>
              <a:buNone/>
            </a:pPr>
            <a:endParaRPr lang="en-GB" sz="2400" kern="1200" dirty="0" smtClean="0">
              <a:solidFill>
                <a:srgbClr val="0000CB"/>
              </a:solidFill>
            </a:endParaRPr>
          </a:p>
          <a:p>
            <a:endParaRPr lang="en-GB" sz="2400" kern="1200" dirty="0">
              <a:solidFill>
                <a:srgbClr val="0000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05A9E-002E-4EAA-9D9F-39D59E36A57F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  <p:pic>
        <p:nvPicPr>
          <p:cNvPr id="6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9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Some further </a:t>
            </a: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topics</a:t>
            </a:r>
          </a:p>
          <a:p>
            <a:pPr marL="0" indent="0">
              <a:buNone/>
            </a:pPr>
            <a:endParaRPr lang="en-GB" sz="2400" b="1" kern="1200" dirty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PMS/PMCF – support growing emphasis for notified bodies to review continuously - DIS ISO 13485:2014/15</a:t>
            </a:r>
          </a:p>
          <a:p>
            <a:endParaRPr lang="en-GB" sz="11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MDCG to become an effective forum for decision-making</a:t>
            </a:r>
          </a:p>
          <a:p>
            <a:pPr lvl="1"/>
            <a:r>
              <a:rPr lang="en-GB" sz="1800" kern="1200" dirty="0" smtClean="0">
                <a:solidFill>
                  <a:srgbClr val="0000CB"/>
                </a:solidFill>
              </a:rPr>
              <a:t>Include notified bodies in working groups</a:t>
            </a:r>
          </a:p>
          <a:p>
            <a:endParaRPr lang="en-GB" sz="11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‘cosmetic implants’ – either rule based or time-limited review of positive inclusion list – clinical benefit issues</a:t>
            </a:r>
          </a:p>
          <a:p>
            <a:endParaRPr lang="en-GB" sz="1200" kern="1200" dirty="0" smtClean="0">
              <a:solidFill>
                <a:srgbClr val="0000CB"/>
              </a:solidFill>
            </a:endParaRPr>
          </a:p>
          <a:p>
            <a:endParaRPr lang="en-GB" sz="2400" kern="1200" dirty="0" smtClean="0">
              <a:solidFill>
                <a:srgbClr val="0000CB"/>
              </a:solidFill>
            </a:endParaRPr>
          </a:p>
          <a:p>
            <a:endParaRPr lang="en-GB" sz="2400" kern="1200" dirty="0">
              <a:solidFill>
                <a:srgbClr val="0000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05A9E-002E-4EAA-9D9F-39D59E36A57F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  <p:pic>
        <p:nvPicPr>
          <p:cNvPr id="6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Last </a:t>
            </a: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slide on notified body </a:t>
            </a:r>
            <a:r>
              <a:rPr lang="en-GB" b="1" kern="1200" dirty="0">
                <a:solidFill>
                  <a:srgbClr val="0000CB"/>
                </a:solidFill>
                <a:ea typeface="+mn-ea"/>
                <a:cs typeface="+mn-cs"/>
              </a:rPr>
              <a:t>qualifications</a:t>
            </a:r>
          </a:p>
          <a:p>
            <a:pPr marL="0" indent="0">
              <a:buNone/>
            </a:pPr>
            <a:endParaRPr lang="en-GB" sz="2400" kern="1200" dirty="0" smtClean="0">
              <a:solidFill>
                <a:srgbClr val="0000CB"/>
              </a:solidFill>
            </a:endParaRP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TEAM-NB members should arrange to be properly resourced with the necessary expertise </a:t>
            </a: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Members state designation authorities should meet the same requirements in order to supervise appropriately</a:t>
            </a: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TEAM-NB is of strong opinion that tightening up monitoring of notified bodies with assessments, audits and better communication is crucial to ensure a consistent level of scrutiny of manufacturers &amp; devices across EU  </a:t>
            </a:r>
          </a:p>
          <a:p>
            <a:r>
              <a:rPr lang="en-GB" sz="2000" kern="1200" dirty="0" smtClean="0">
                <a:solidFill>
                  <a:srgbClr val="0000CB"/>
                </a:solidFill>
              </a:rPr>
              <a:t>Qualification requirements for personnel involved in conformity assessment procedures to be described in more detail to ensure level playing field all over Europe </a:t>
            </a:r>
            <a:endParaRPr lang="en-GB" sz="2000" kern="1200" dirty="0">
              <a:solidFill>
                <a:srgbClr val="0000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05A9E-002E-4EAA-9D9F-39D59E36A57F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  <p:pic>
        <p:nvPicPr>
          <p:cNvPr id="6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51C306-8235-48CE-BDE6-E0DDE98A0FF5}" type="slidenum">
              <a:rPr lang="fr-BE" smtClean="0"/>
              <a:pPr/>
              <a:t>17</a:t>
            </a:fld>
            <a:endParaRPr lang="fr-BE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  <a:t/>
            </a:r>
            <a:b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</a:br>
            <a:r>
              <a:rPr lang="en-GB" sz="3200" b="1" u="sng" dirty="0" smtClean="0">
                <a:solidFill>
                  <a:srgbClr val="0000E9"/>
                </a:solidFill>
                <a:latin typeface="Calibri" panose="020F0502020204030204" pitchFamily="34" charset="0"/>
                <a:cs typeface="Times New Roman" pitchFamily="18" charset="0"/>
              </a:rPr>
              <a:t>Contacts</a:t>
            </a:r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fr-BE" sz="2800" dirty="0" smtClean="0">
              <a:solidFill>
                <a:srgbClr val="0000CB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86738" cy="4731420"/>
          </a:xfrm>
        </p:spPr>
        <p:txBody>
          <a:bodyPr/>
          <a:lstStyle/>
          <a:p>
            <a:pPr eaLnBrk="1" fontAlgn="t" hangingPunct="1">
              <a:spcAft>
                <a:spcPts val="1200"/>
              </a:spcAft>
              <a:buFontTx/>
              <a:buNone/>
              <a:defRPr/>
            </a:pPr>
            <a:r>
              <a:rPr lang="en-GB" sz="2400" u="sng" dirty="0" smtClean="0">
                <a:solidFill>
                  <a:srgbClr val="0000E9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Management</a:t>
            </a:r>
            <a:r>
              <a:rPr lang="en-GB" sz="24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: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Gert</a:t>
            </a: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  Bos 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</a:t>
            </a:r>
            <a:r>
              <a:rPr lang="en-GB" sz="1600" dirty="0">
                <a:solidFill>
                  <a:srgbClr val="0000E9"/>
                </a:solidFill>
                <a:latin typeface="Calibri" panose="020F0502020204030204" pitchFamily="34" charset="0"/>
              </a:rPr>
              <a:t>gert.bos@bsigroup.com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) – president</a:t>
            </a:r>
            <a:endParaRPr lang="en-GB" sz="20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Hans </a:t>
            </a:r>
            <a:r>
              <a:rPr lang="en-GB" sz="2000" b="1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Heiner</a:t>
            </a: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 Junker</a:t>
            </a:r>
            <a:r>
              <a:rPr lang="en-GB" sz="20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</a:t>
            </a:r>
            <a:r>
              <a:rPr lang="en-GB" sz="1600" dirty="0">
                <a:solidFill>
                  <a:srgbClr val="0000E9"/>
                </a:solidFill>
                <a:latin typeface="Calibri" panose="020F0502020204030204" pitchFamily="34" charset="0"/>
              </a:rPr>
              <a:t>hans-heiner.junker@tuev-sued.de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) – vice president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Guy Buijzen 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(guy.buijzen@dekra.com) – assistant vice-president</a:t>
            </a: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Aud </a:t>
            </a:r>
            <a:r>
              <a:rPr lang="en-GB" sz="2000" b="1" dirty="0" err="1">
                <a:solidFill>
                  <a:srgbClr val="0000E9"/>
                </a:solidFill>
                <a:latin typeface="Calibri" panose="020F0502020204030204" pitchFamily="34" charset="0"/>
              </a:rPr>
              <a:t>Løken</a:t>
            </a:r>
            <a:r>
              <a:rPr lang="en-GB" sz="2000" b="1" dirty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Eiklid 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(Aud.Loken.Eiklid@presafe.com) - treasurer</a:t>
            </a:r>
            <a:endParaRPr lang="en-GB" sz="2000" u="sng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s-ES_tradnl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Corinne </a:t>
            </a:r>
            <a:r>
              <a:rPr lang="es-ES_tradnl" sz="2000" b="1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Delorme</a:t>
            </a:r>
            <a:r>
              <a:rPr lang="es-ES_tradnl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(corinne.delorme@lne.fr) </a:t>
            </a:r>
            <a:r>
              <a:rPr lang="es-ES_tradnl" sz="1600" dirty="0">
                <a:solidFill>
                  <a:srgbClr val="0000E9"/>
                </a:solidFill>
                <a:latin typeface="Calibri" panose="020F0502020204030204" pitchFamily="34" charset="0"/>
              </a:rPr>
              <a:t>–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secretary</a:t>
            </a:r>
            <a:endParaRPr lang="es-ES_tradnl" sz="16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s-ES_tradnl" sz="2000" b="1" dirty="0">
                <a:solidFill>
                  <a:srgbClr val="0000E9"/>
                </a:solidFill>
                <a:latin typeface="Calibri" panose="020F0502020204030204" pitchFamily="34" charset="0"/>
              </a:rPr>
              <a:t>Kevin </a:t>
            </a:r>
            <a:r>
              <a:rPr lang="es-ES_tradnl" sz="2000" b="1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Butcher</a:t>
            </a:r>
            <a:r>
              <a:rPr lang="es-ES_tradnl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(kevin.butcher@sgs.com) </a:t>
            </a:r>
            <a:r>
              <a:rPr lang="es-ES_tradnl" sz="1600" dirty="0">
                <a:solidFill>
                  <a:srgbClr val="0000E9"/>
                </a:solidFill>
                <a:latin typeface="Calibri" panose="020F0502020204030204" pitchFamily="34" charset="0"/>
              </a:rPr>
              <a:t>–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CoC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board</a:t>
            </a:r>
            <a:r>
              <a:rPr lang="es-ES_tradnl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 </a:t>
            </a:r>
            <a:r>
              <a:rPr lang="es-ES_tradnl" sz="1600" dirty="0" err="1" smtClean="0">
                <a:solidFill>
                  <a:srgbClr val="0000E9"/>
                </a:solidFill>
                <a:latin typeface="Calibri" panose="020F0502020204030204" pitchFamily="34" charset="0"/>
              </a:rPr>
              <a:t>president</a:t>
            </a:r>
            <a:endParaRPr lang="es-ES_tradnl" sz="1600" dirty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  <a:defRPr/>
            </a:pPr>
            <a:r>
              <a:rPr lang="en-US" sz="2000" b="1" dirty="0" smtClean="0">
                <a:solidFill>
                  <a:srgbClr val="0000E9"/>
                </a:solidFill>
                <a:latin typeface="Calibri" panose="020F0502020204030204" pitchFamily="34" charset="0"/>
              </a:rPr>
              <a:t>Françoise Schlemmer </a:t>
            </a:r>
            <a:r>
              <a:rPr lang="en-US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(s</a:t>
            </a:r>
            <a:r>
              <a:rPr lang="fr-BE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chlemmer@quasys.com) -</a:t>
            </a:r>
            <a:r>
              <a:rPr lang="en-GB" sz="1600" dirty="0" smtClean="0">
                <a:solidFill>
                  <a:srgbClr val="0000E9"/>
                </a:solidFill>
                <a:latin typeface="Calibri" panose="020F0502020204030204" pitchFamily="34" charset="0"/>
              </a:rPr>
              <a:t>Director and Secretariat</a:t>
            </a:r>
          </a:p>
          <a:p>
            <a:pPr eaLnBrk="1" fontAlgn="t" hangingPunct="1">
              <a:defRPr/>
            </a:pPr>
            <a:endParaRPr lang="en-GB" sz="16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defRPr/>
            </a:pPr>
            <a:endParaRPr lang="en-GB" sz="1600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None/>
              <a:defRPr/>
            </a:pPr>
            <a:r>
              <a:rPr lang="en-GB" dirty="0" smtClean="0">
                <a:solidFill>
                  <a:srgbClr val="0000E9"/>
                </a:solidFill>
                <a:latin typeface="Calibri" panose="020F0502020204030204" pitchFamily="34" charset="0"/>
              </a:rPr>
              <a:t>		www.team-nb.org</a:t>
            </a:r>
            <a:endParaRPr lang="fr-BE" dirty="0" smtClean="0">
              <a:solidFill>
                <a:srgbClr val="0000E9"/>
              </a:solidFill>
              <a:latin typeface="Calibri" panose="020F0502020204030204" pitchFamily="34" charset="0"/>
            </a:endParaRPr>
          </a:p>
          <a:p>
            <a:pPr eaLnBrk="1" fontAlgn="t" hangingPunct="1">
              <a:buFontTx/>
              <a:buNone/>
              <a:defRPr/>
            </a:pPr>
            <a:endParaRPr lang="fr-BE" sz="2000" dirty="0" smtClean="0">
              <a:solidFill>
                <a:srgbClr val="0000E9"/>
              </a:solidFill>
            </a:endParaRPr>
          </a:p>
          <a:p>
            <a:pPr eaLnBrk="1" fontAlgn="t" hangingPunct="1">
              <a:buFontTx/>
              <a:buNone/>
              <a:defRPr/>
            </a:pPr>
            <a:endParaRPr lang="fr-BE" sz="2400" dirty="0" smtClean="0">
              <a:solidFill>
                <a:srgbClr val="0000E9"/>
              </a:solidFill>
            </a:endParaRPr>
          </a:p>
          <a:p>
            <a:pPr eaLnBrk="1" hangingPunct="1">
              <a:buFontTx/>
              <a:buNone/>
              <a:defRPr/>
            </a:pPr>
            <a:endParaRPr lang="fr-BE" sz="20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en-GB" sz="20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GB" sz="20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000" b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n-GB" sz="2000" b="1" dirty="0" smtClean="0">
              <a:latin typeface="Times New Roman" pitchFamily="18" charset="0"/>
            </a:endParaRPr>
          </a:p>
        </p:txBody>
      </p:sp>
      <p:pic>
        <p:nvPicPr>
          <p:cNvPr id="5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35430"/>
            <a:ext cx="2880320" cy="18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  <a:noFill/>
        </p:spPr>
        <p:txBody>
          <a:bodyPr/>
          <a:lstStyle/>
          <a:p>
            <a:r>
              <a:rPr lang="fr-BE" smtClean="0"/>
              <a:t>23</a:t>
            </a:r>
            <a:endParaRPr lang="fr-BE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531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  <a:t/>
            </a:r>
            <a:br>
              <a:rPr lang="en-GB" sz="3200" b="1" u="sng" dirty="0" smtClean="0">
                <a:solidFill>
                  <a:srgbClr val="0000E9"/>
                </a:solidFill>
                <a:cs typeface="Times New Roman" pitchFamily="18" charset="0"/>
              </a:rPr>
            </a:br>
            <a:r>
              <a:rPr lang="en-GB" sz="3200" b="1" u="sng" dirty="0" smtClean="0">
                <a:solidFill>
                  <a:srgbClr val="0000E9"/>
                </a:solidFill>
                <a:latin typeface="Calibri" panose="020F0502020204030204" pitchFamily="34" charset="0"/>
                <a:cs typeface="Times New Roman" pitchFamily="18" charset="0"/>
              </a:rPr>
              <a:t>Members</a:t>
            </a:r>
            <a:r>
              <a:rPr lang="en-GB" sz="2400" dirty="0" smtClean="0">
                <a:solidFill>
                  <a:schemeClr val="tx1"/>
                </a:solidFill>
              </a:rPr>
              <a:t/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fr-BE" sz="2800" dirty="0" smtClean="0">
              <a:solidFill>
                <a:srgbClr val="0000CB"/>
              </a:solidFill>
            </a:endParaRPr>
          </a:p>
        </p:txBody>
      </p:sp>
      <p:pic>
        <p:nvPicPr>
          <p:cNvPr id="1028" name="Picture 4" descr="DEK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27" y="1299758"/>
            <a:ext cx="1235056" cy="56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D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12" y="1838625"/>
            <a:ext cx="1729557" cy="7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MEDC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1" y="4327908"/>
            <a:ext cx="1158613" cy="6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N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26" y="3975021"/>
            <a:ext cx="1383167" cy="48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2" name="Picture 8" descr="SGS-U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81" y="4580651"/>
            <a:ext cx="1127557" cy="58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3" name="Picture 9" descr="TUV-AUSTR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14" y="5317421"/>
            <a:ext cx="1149057" cy="5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 descr="TUV-NORD-CE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60" y="5307884"/>
            <a:ext cx="1141890" cy="5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 descr="TUV-SU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51" y="5207740"/>
            <a:ext cx="752500" cy="74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 descr="SZUTE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78" y="5088523"/>
            <a:ext cx="621112" cy="78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1" name="Picture 17" descr="INTERTE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49" y="2086600"/>
            <a:ext cx="1225500" cy="5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 descr="IT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05" y="2401337"/>
            <a:ext cx="960334" cy="61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48" y="4180077"/>
            <a:ext cx="941223" cy="8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92" y="1919694"/>
            <a:ext cx="1199223" cy="10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73" y="1268760"/>
            <a:ext cx="1230278" cy="100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75" y="3777118"/>
            <a:ext cx="924502" cy="87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3" name="Picture 29" descr="LRQA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71" y="3014119"/>
            <a:ext cx="1872890" cy="84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4" name="Picture 30" descr="BSI-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68" y="1275914"/>
            <a:ext cx="3406558" cy="44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38" y="3126185"/>
            <a:ext cx="1610112" cy="5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95" y="4733251"/>
            <a:ext cx="986611" cy="103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46" y="3316935"/>
            <a:ext cx="1626835" cy="8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8" name="Picture 34" descr="SIQ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1" y="5295962"/>
            <a:ext cx="1053502" cy="48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44543"/>
            <a:ext cx="2405612" cy="57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9" name="Image 41" descr="R-TEAM-NB-Logo-2-0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31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186738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r-FR" sz="2400" b="1" dirty="0" err="1" smtClean="0">
                <a:solidFill>
                  <a:srgbClr val="0000CB"/>
                </a:solidFill>
              </a:rPr>
              <a:t>Aims</a:t>
            </a:r>
            <a:r>
              <a:rPr lang="fr-FR" sz="2800" b="1" dirty="0" smtClean="0">
                <a:solidFill>
                  <a:srgbClr val="0000CB"/>
                </a:solidFill>
              </a:rPr>
              <a:t>: </a:t>
            </a:r>
          </a:p>
          <a:p>
            <a:pPr>
              <a:defRPr/>
            </a:pPr>
            <a:endParaRPr lang="fr-FR" sz="1200" dirty="0" smtClean="0">
              <a:solidFill>
                <a:srgbClr val="0000CB"/>
              </a:solidFill>
            </a:endParaRPr>
          </a:p>
          <a:p>
            <a:pPr>
              <a:defRPr/>
            </a:pPr>
            <a:r>
              <a:rPr lang="fr-FR" sz="2400" dirty="0" smtClean="0">
                <a:solidFill>
                  <a:srgbClr val="0000CB"/>
                </a:solidFill>
              </a:rPr>
              <a:t>Communication </a:t>
            </a:r>
            <a:r>
              <a:rPr lang="fr-FR" sz="2400" dirty="0" err="1" smtClean="0">
                <a:solidFill>
                  <a:srgbClr val="0000CB"/>
                </a:solidFill>
              </a:rPr>
              <a:t>with</a:t>
            </a:r>
            <a:endParaRPr lang="fr-FR" sz="2400" dirty="0" smtClean="0">
              <a:solidFill>
                <a:srgbClr val="0000CB"/>
              </a:solidFill>
            </a:endParaRPr>
          </a:p>
          <a:p>
            <a:pPr lvl="1">
              <a:defRPr/>
            </a:pPr>
            <a:r>
              <a:rPr lang="fr-FR" sz="2000" dirty="0" err="1" smtClean="0">
                <a:solidFill>
                  <a:srgbClr val="0000CB"/>
                </a:solidFill>
              </a:rPr>
              <a:t>European</a:t>
            </a:r>
            <a:r>
              <a:rPr lang="fr-FR" sz="2000" dirty="0" smtClean="0">
                <a:solidFill>
                  <a:srgbClr val="0000CB"/>
                </a:solidFill>
              </a:rPr>
              <a:t> Commission</a:t>
            </a:r>
          </a:p>
          <a:p>
            <a:pPr lvl="1">
              <a:defRPr/>
            </a:pPr>
            <a:r>
              <a:rPr lang="fr-FR" sz="2000" dirty="0" err="1" smtClean="0">
                <a:solidFill>
                  <a:srgbClr val="0000CB"/>
                </a:solidFill>
              </a:rPr>
              <a:t>Competent</a:t>
            </a:r>
            <a:r>
              <a:rPr lang="fr-FR" sz="2000" dirty="0" smtClean="0">
                <a:solidFill>
                  <a:srgbClr val="0000CB"/>
                </a:solidFill>
              </a:rPr>
              <a:t> </a:t>
            </a:r>
            <a:r>
              <a:rPr lang="fr-FR" sz="2000" dirty="0" err="1" smtClean="0">
                <a:solidFill>
                  <a:srgbClr val="0000CB"/>
                </a:solidFill>
              </a:rPr>
              <a:t>Authorities</a:t>
            </a:r>
            <a:endParaRPr lang="fr-FR" sz="2000" dirty="0" smtClean="0">
              <a:solidFill>
                <a:srgbClr val="0000CB"/>
              </a:solidFill>
            </a:endParaRPr>
          </a:p>
          <a:p>
            <a:pPr lvl="1">
              <a:defRPr/>
            </a:pPr>
            <a:r>
              <a:rPr lang="fr-FR" sz="2000" dirty="0" err="1" smtClean="0">
                <a:solidFill>
                  <a:srgbClr val="0000CB"/>
                </a:solidFill>
              </a:rPr>
              <a:t>Industry</a:t>
            </a:r>
            <a:endParaRPr lang="fr-FR" sz="2000" dirty="0" smtClean="0">
              <a:solidFill>
                <a:srgbClr val="0000CB"/>
              </a:solidFill>
            </a:endParaRPr>
          </a:p>
          <a:p>
            <a:pPr>
              <a:defRPr/>
            </a:pPr>
            <a:r>
              <a:rPr lang="fr-FR" sz="2400" dirty="0" err="1" smtClean="0">
                <a:solidFill>
                  <a:srgbClr val="0000CB"/>
                </a:solidFill>
              </a:rPr>
              <a:t>Promote</a:t>
            </a:r>
            <a:r>
              <a:rPr lang="fr-FR" sz="2400" dirty="0" smtClean="0">
                <a:solidFill>
                  <a:srgbClr val="0000CB"/>
                </a:solidFill>
              </a:rPr>
              <a:t> </a:t>
            </a:r>
            <a:r>
              <a:rPr lang="fr-FR" sz="2400" dirty="0" err="1" smtClean="0">
                <a:solidFill>
                  <a:srgbClr val="0000CB"/>
                </a:solidFill>
              </a:rPr>
              <a:t>technical</a:t>
            </a:r>
            <a:r>
              <a:rPr lang="fr-FR" sz="2400" dirty="0" smtClean="0">
                <a:solidFill>
                  <a:srgbClr val="0000CB"/>
                </a:solidFill>
              </a:rPr>
              <a:t> and </a:t>
            </a:r>
            <a:r>
              <a:rPr lang="fr-FR" sz="2400" dirty="0" err="1" smtClean="0">
                <a:solidFill>
                  <a:srgbClr val="0000CB"/>
                </a:solidFill>
              </a:rPr>
              <a:t>ethical</a:t>
            </a:r>
            <a:r>
              <a:rPr lang="fr-FR" sz="2400" dirty="0" smtClean="0">
                <a:solidFill>
                  <a:srgbClr val="0000CB"/>
                </a:solidFill>
              </a:rPr>
              <a:t> standards</a:t>
            </a:r>
          </a:p>
          <a:p>
            <a:pPr>
              <a:defRPr/>
            </a:pPr>
            <a:r>
              <a:rPr lang="en-GB" sz="2400" dirty="0" smtClean="0">
                <a:solidFill>
                  <a:srgbClr val="0000CB"/>
                </a:solidFill>
              </a:rPr>
              <a:t>Participate in improving the legal framework</a:t>
            </a:r>
            <a:endParaRPr lang="fr-BE" sz="2400" dirty="0" smtClean="0">
              <a:solidFill>
                <a:srgbClr val="0000CB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0000CB"/>
                </a:solidFill>
              </a:rPr>
              <a:t>Contribute to harmonization</a:t>
            </a:r>
            <a:endParaRPr lang="fr-BE" sz="2400" dirty="0" smtClean="0">
              <a:solidFill>
                <a:srgbClr val="0000CB"/>
              </a:solidFill>
            </a:endParaRPr>
          </a:p>
          <a:p>
            <a:pPr>
              <a:defRPr/>
            </a:pPr>
            <a:r>
              <a:rPr lang="fr-FR" sz="2400" dirty="0" err="1" smtClean="0">
                <a:solidFill>
                  <a:srgbClr val="0000CB"/>
                </a:solidFill>
              </a:rPr>
              <a:t>Represent</a:t>
            </a:r>
            <a:r>
              <a:rPr lang="fr-FR" sz="2400" dirty="0" smtClean="0">
                <a:solidFill>
                  <a:srgbClr val="0000CB"/>
                </a:solidFill>
              </a:rPr>
              <a:t> </a:t>
            </a:r>
            <a:r>
              <a:rPr lang="fr-FR" sz="2400" dirty="0" err="1" smtClean="0">
                <a:solidFill>
                  <a:srgbClr val="0000CB"/>
                </a:solidFill>
              </a:rPr>
              <a:t>Notified</a:t>
            </a:r>
            <a:r>
              <a:rPr lang="fr-FR" sz="2400" dirty="0" smtClean="0">
                <a:solidFill>
                  <a:srgbClr val="0000CB"/>
                </a:solidFill>
              </a:rPr>
              <a:t> Bodies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900113"/>
            <a:ext cx="4135438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 sz="1000" dirty="0">
              <a:solidFill>
                <a:srgbClr val="0000CB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u="sng" dirty="0" smtClean="0">
                <a:solidFill>
                  <a:srgbClr val="0000CB"/>
                </a:solidFill>
              </a:rPr>
              <a:t>TEAM-NB</a:t>
            </a:r>
            <a:endParaRPr lang="fr-BE" sz="2800" dirty="0" smtClean="0">
              <a:solidFill>
                <a:srgbClr val="0000CB"/>
              </a:solidFill>
            </a:endParaRPr>
          </a:p>
        </p:txBody>
      </p:sp>
      <p:pic>
        <p:nvPicPr>
          <p:cNvPr id="11" name="Image 41" descr="R-TEAM-NB-Logo-2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1"/>
          <p:cNvSpPr txBox="1">
            <a:spLocks/>
          </p:cNvSpPr>
          <p:nvPr/>
        </p:nvSpPr>
        <p:spPr bwMode="auto">
          <a:xfrm>
            <a:off x="179958" y="6308725"/>
            <a:ext cx="432003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BE" sz="1000" dirty="0">
              <a:solidFill>
                <a:srgbClr val="0000CB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TEAM-NB</a:t>
            </a:r>
            <a:endParaRPr lang="fr-BE" sz="3200" dirty="0" smtClean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41" descr="R-TEAM-NB-Logo-2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phique 11"/>
          <p:cNvGraphicFramePr>
            <a:graphicFrameLocks/>
          </p:cNvGraphicFramePr>
          <p:nvPr>
            <p:extLst/>
          </p:nvPr>
        </p:nvGraphicFramePr>
        <p:xfrm>
          <a:off x="683569" y="1196752"/>
          <a:ext cx="775558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6505303" y="1844824"/>
            <a:ext cx="255647" cy="3672408"/>
          </a:xfrm>
          <a:prstGeom prst="rect">
            <a:avLst/>
          </a:prstGeom>
          <a:noFill/>
        </p:spPr>
        <p:txBody>
          <a:bodyPr vert="wordArtVert" wrap="square" lIns="0" tIns="0" rIns="0" bIns="0" rtlCol="0">
            <a:spAutoFit/>
          </a:bodyPr>
          <a:lstStyle/>
          <a:p>
            <a:r>
              <a:rPr lang="fr-BE" sz="1400" b="1" spc="-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Code of </a:t>
            </a:r>
            <a:r>
              <a:rPr lang="fr-BE" sz="1400" b="1" spc="-9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Conduct</a:t>
            </a:r>
            <a:r>
              <a:rPr lang="fr-BE" sz="1400" b="1" spc="-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BE" sz="1400" b="1" spc="-9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mandatory</a:t>
            </a:r>
            <a:endParaRPr lang="fr-BE" sz="1400" b="1" spc="-9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ce réservé du pied de page 1"/>
          <p:cNvSpPr txBox="1">
            <a:spLocks/>
          </p:cNvSpPr>
          <p:nvPr/>
        </p:nvSpPr>
        <p:spPr bwMode="auto">
          <a:xfrm>
            <a:off x="179958" y="6308725"/>
            <a:ext cx="432003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7F98E-DC8F-40E3-A55D-42769247E6C1}" type="slidenum">
              <a:rPr lang="fr-BE" smtClean="0">
                <a:latin typeface="Calibri" panose="020F0502020204030204" pitchFamily="34" charset="0"/>
              </a:rPr>
              <a:pPr/>
              <a:t>4</a:t>
            </a:fld>
            <a:endParaRPr lang="fr-BE" smtClean="0">
              <a:latin typeface="Calibri" panose="020F0502020204030204" pitchFamily="34" charset="0"/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500063" y="183476"/>
            <a:ext cx="7429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u="sng" dirty="0">
                <a:solidFill>
                  <a:srgbClr val="0000CB"/>
                </a:solidFill>
                <a:latin typeface="Calibri" panose="020F0502020204030204" pitchFamily="34" charset="0"/>
                <a:cs typeface="Times New Roman" pitchFamily="18" charset="0"/>
              </a:rPr>
              <a:t>Context of TEAM-NB</a:t>
            </a:r>
            <a:endParaRPr lang="fr-BE" sz="3200" b="1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 eaLnBrk="0" hangingPunct="0"/>
            <a:endParaRPr lang="fr-BE" sz="1800" dirty="0">
              <a:latin typeface="Calibri" panose="020F0502020204030204" pitchFamily="34" charset="0"/>
            </a:endParaRPr>
          </a:p>
        </p:txBody>
      </p:sp>
      <p:pic>
        <p:nvPicPr>
          <p:cNvPr id="51" name="Image 41" descr="R-TEAM-NB-Logo-2-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grpSp>
        <p:nvGrpSpPr>
          <p:cNvPr id="17" name="Groupe 16"/>
          <p:cNvGrpSpPr/>
          <p:nvPr/>
        </p:nvGrpSpPr>
        <p:grpSpPr>
          <a:xfrm>
            <a:off x="899107" y="1000125"/>
            <a:ext cx="6101768" cy="5730006"/>
            <a:chOff x="899107" y="1000125"/>
            <a:chExt cx="6101768" cy="5730006"/>
          </a:xfrm>
        </p:grpSpPr>
        <p:sp>
          <p:nvSpPr>
            <p:cNvPr id="7175" name="Rectangle 12"/>
            <p:cNvSpPr>
              <a:spLocks noChangeArrowheads="1"/>
            </p:cNvSpPr>
            <p:nvPr/>
          </p:nvSpPr>
          <p:spPr bwMode="auto">
            <a:xfrm>
              <a:off x="1669800" y="6084019"/>
              <a:ext cx="34737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indent="449263"/>
              <a:r>
                <a:rPr lang="en-US" sz="1800" dirty="0">
                  <a:solidFill>
                    <a:srgbClr val="0000CB"/>
                  </a:solidFill>
                  <a:latin typeface="Calibri" panose="020F0502020204030204" pitchFamily="34" charset="0"/>
                  <a:cs typeface="Times New Roman" pitchFamily="18" charset="0"/>
                </a:rPr>
                <a:t>TEAM-NB representatives</a:t>
              </a:r>
              <a:endParaRPr lang="fr-BE" sz="900" dirty="0">
                <a:solidFill>
                  <a:srgbClr val="0000CB"/>
                </a:solidFill>
                <a:latin typeface="Calibri" panose="020F0502020204030204" pitchFamily="34" charset="0"/>
              </a:endParaRPr>
            </a:p>
            <a:p>
              <a:pPr indent="449263" eaLnBrk="0" hangingPunct="0"/>
              <a:endParaRPr lang="fr-BE" sz="1800" dirty="0">
                <a:latin typeface="Calibri" panose="020F0502020204030204" pitchFamily="34" charset="0"/>
              </a:endParaRPr>
            </a:p>
          </p:txBody>
        </p:sp>
        <p:sp>
          <p:nvSpPr>
            <p:cNvPr id="7178" name="Rectangle 2"/>
            <p:cNvSpPr>
              <a:spLocks noChangeArrowheads="1"/>
            </p:cNvSpPr>
            <p:nvPr/>
          </p:nvSpPr>
          <p:spPr bwMode="auto">
            <a:xfrm>
              <a:off x="2143125" y="1000125"/>
              <a:ext cx="4857750" cy="800100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fr-BE" sz="1400">
                <a:latin typeface="Calibri" panose="020F0502020204030204" pitchFamily="34" charset="0"/>
              </a:endParaRPr>
            </a:p>
            <a:p>
              <a:pPr algn="ctr"/>
              <a:r>
                <a:rPr lang="fr-BE" sz="1800">
                  <a:latin typeface="Calibri" panose="020F0502020204030204" pitchFamily="34" charset="0"/>
                </a:rPr>
                <a:t>Commission </a:t>
              </a:r>
            </a:p>
            <a:p>
              <a:pPr algn="ctr"/>
              <a:endParaRPr lang="fr-FR" sz="1400">
                <a:latin typeface="Calibri" panose="020F0502020204030204" pitchFamily="34" charset="0"/>
              </a:endParaRPr>
            </a:p>
          </p:txBody>
        </p:sp>
        <p:sp>
          <p:nvSpPr>
            <p:cNvPr id="7179" name="Rectangle 3"/>
            <p:cNvSpPr>
              <a:spLocks noChangeArrowheads="1"/>
            </p:cNvSpPr>
            <p:nvPr/>
          </p:nvSpPr>
          <p:spPr bwMode="auto">
            <a:xfrm>
              <a:off x="1000125" y="1928813"/>
              <a:ext cx="1071563" cy="785812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>
                  <a:latin typeface="Calibri" panose="020F0502020204030204" pitchFamily="34" charset="0"/>
                </a:rPr>
                <a:t>CEN CENELEC</a:t>
              </a:r>
            </a:p>
          </p:txBody>
        </p:sp>
        <p:sp>
          <p:nvSpPr>
            <p:cNvPr id="7180" name="Rectangle 4"/>
            <p:cNvSpPr>
              <a:spLocks noChangeArrowheads="1"/>
            </p:cNvSpPr>
            <p:nvPr/>
          </p:nvSpPr>
          <p:spPr bwMode="auto">
            <a:xfrm>
              <a:off x="2286000" y="1928813"/>
              <a:ext cx="785813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 smtClean="0">
                  <a:latin typeface="Calibri" panose="020F0502020204030204" pitchFamily="34" charset="0"/>
                </a:rPr>
                <a:t>EMA</a:t>
              </a:r>
              <a:endParaRPr 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3143250" y="2571750"/>
              <a:ext cx="857250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</a:rPr>
                <a:t>NBRG</a:t>
              </a:r>
              <a:endParaRPr lang="fr-BE" sz="1400">
                <a:latin typeface="Calibri" panose="020F0502020204030204" pitchFamily="34" charset="0"/>
              </a:endParaRPr>
            </a:p>
          </p:txBody>
        </p:sp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899107" y="1000125"/>
              <a:ext cx="1172582" cy="790178"/>
              <a:chOff x="184" y="461"/>
              <a:chExt cx="1462" cy="1237"/>
            </a:xfrm>
          </p:grpSpPr>
          <p:pic>
            <p:nvPicPr>
              <p:cNvPr id="516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" y="461"/>
                <a:ext cx="1462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0" name="Rectangle 5"/>
              <p:cNvSpPr>
                <a:spLocks noChangeArrowheads="1"/>
              </p:cNvSpPr>
              <p:nvPr/>
            </p:nvSpPr>
            <p:spPr bwMode="auto">
              <a:xfrm>
                <a:off x="1505" y="1254"/>
                <a:ext cx="4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endParaRPr lang="fr-FR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7197" name="Connecteur droit 126"/>
            <p:cNvCxnSpPr>
              <a:cxnSpLocks noChangeShapeType="1"/>
              <a:endCxn id="7181" idx="0"/>
            </p:cNvCxnSpPr>
            <p:nvPr/>
          </p:nvCxnSpPr>
          <p:spPr bwMode="auto">
            <a:xfrm rot="5400000">
              <a:off x="3463926" y="2463800"/>
              <a:ext cx="2143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99" name="Rectangle 4"/>
            <p:cNvSpPr>
              <a:spLocks noChangeArrowheads="1"/>
            </p:cNvSpPr>
            <p:nvPr/>
          </p:nvSpPr>
          <p:spPr bwMode="auto">
            <a:xfrm>
              <a:off x="3143250" y="1928813"/>
              <a:ext cx="857250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>
                  <a:latin typeface="Calibri" panose="020F0502020204030204" pitchFamily="34" charset="0"/>
                </a:rPr>
                <a:t>NB-MED</a:t>
              </a:r>
            </a:p>
          </p:txBody>
        </p:sp>
        <p:cxnSp>
          <p:nvCxnSpPr>
            <p:cNvPr id="7210" name="Connecteur droit 132"/>
            <p:cNvCxnSpPr>
              <a:cxnSpLocks noChangeShapeType="1"/>
            </p:cNvCxnSpPr>
            <p:nvPr/>
          </p:nvCxnSpPr>
          <p:spPr bwMode="auto">
            <a:xfrm rot="5400000">
              <a:off x="6251576" y="2463800"/>
              <a:ext cx="2143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11" name="Connecteur droit 133"/>
            <p:cNvCxnSpPr>
              <a:cxnSpLocks noChangeShapeType="1"/>
            </p:cNvCxnSpPr>
            <p:nvPr/>
          </p:nvCxnSpPr>
          <p:spPr bwMode="auto">
            <a:xfrm rot="5400000">
              <a:off x="5108576" y="2463800"/>
              <a:ext cx="2143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12" name="Rectangle 7"/>
            <p:cNvSpPr>
              <a:spLocks noChangeArrowheads="1"/>
            </p:cNvSpPr>
            <p:nvPr/>
          </p:nvSpPr>
          <p:spPr bwMode="auto">
            <a:xfrm>
              <a:off x="4071938" y="1928813"/>
              <a:ext cx="2928937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</a:rPr>
                <a:t>MDEG</a:t>
              </a:r>
              <a:endParaRPr lang="fr-BE" sz="1400">
                <a:latin typeface="Calibri" panose="020F0502020204030204" pitchFamily="34" charset="0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071938" y="2571750"/>
              <a:ext cx="714375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>
                  <a:latin typeface="Calibri" panose="020F0502020204030204" pitchFamily="34" charset="0"/>
                </a:rPr>
                <a:t>NBOG</a:t>
              </a: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857750" y="2571750"/>
              <a:ext cx="785813" cy="428625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dirty="0" smtClean="0">
                  <a:latin typeface="Calibri" panose="020F0502020204030204" pitchFamily="34" charset="0"/>
                </a:rPr>
                <a:t>COEN</a:t>
              </a:r>
              <a:endParaRPr 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5715000" y="2571750"/>
              <a:ext cx="1285875" cy="642938"/>
            </a:xfrm>
            <a:prstGeom prst="rect">
              <a:avLst/>
            </a:prstGeom>
            <a:solidFill>
              <a:srgbClr val="9DF8F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latin typeface="Calibri" panose="020F0502020204030204" pitchFamily="34" charset="0"/>
                </a:rPr>
                <a:t>Experts Groups</a:t>
              </a:r>
              <a:endParaRPr lang="fr-BE" sz="1000">
                <a:latin typeface="Calibri" panose="020F0502020204030204" pitchFamily="34" charset="0"/>
              </a:endParaRPr>
            </a:p>
            <a:p>
              <a:pPr algn="ctr"/>
              <a:r>
                <a:rPr lang="fr-BE" sz="1000">
                  <a:latin typeface="Calibri" panose="020F0502020204030204" pitchFamily="34" charset="0"/>
                </a:rPr>
                <a:t>EUDAMED,</a:t>
              </a:r>
            </a:p>
            <a:p>
              <a:pPr algn="ctr"/>
              <a:r>
                <a:rPr lang="fr-BE" sz="1000">
                  <a:latin typeface="Calibri" panose="020F0502020204030204" pitchFamily="34" charset="0"/>
                </a:rPr>
                <a:t>IVD,</a:t>
              </a:r>
            </a:p>
            <a:p>
              <a:pPr algn="ctr"/>
              <a:r>
                <a:rPr lang="fr-BE" sz="1000">
                  <a:latin typeface="Calibri" panose="020F0502020204030204" pitchFamily="34" charset="0"/>
                </a:rPr>
                <a:t>Vigilance</a:t>
              </a:r>
              <a:endParaRPr lang="fr-FR" sz="1400">
                <a:latin typeface="Calibri" panose="020F0502020204030204" pitchFamily="34" charset="0"/>
              </a:endParaRPr>
            </a:p>
          </p:txBody>
        </p:sp>
        <p:cxnSp>
          <p:nvCxnSpPr>
            <p:cNvPr id="7216" name="Connecteur droit 131"/>
            <p:cNvCxnSpPr>
              <a:cxnSpLocks noChangeShapeType="1"/>
            </p:cNvCxnSpPr>
            <p:nvPr/>
          </p:nvCxnSpPr>
          <p:spPr bwMode="auto">
            <a:xfrm rot="5400000">
              <a:off x="4322763" y="2463800"/>
              <a:ext cx="2143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3" name="Étoile à 6 branches 52"/>
            <p:cNvSpPr/>
            <p:nvPr/>
          </p:nvSpPr>
          <p:spPr bwMode="auto">
            <a:xfrm flipV="1">
              <a:off x="3929063" y="1954213"/>
              <a:ext cx="71437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  <p:sp>
          <p:nvSpPr>
            <p:cNvPr id="54" name="Étoile à 6 branches 53"/>
            <p:cNvSpPr/>
            <p:nvPr/>
          </p:nvSpPr>
          <p:spPr bwMode="auto">
            <a:xfrm flipV="1">
              <a:off x="3929063" y="2597150"/>
              <a:ext cx="71437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  <p:sp>
          <p:nvSpPr>
            <p:cNvPr id="56" name="Étoile à 6 branches 55"/>
            <p:cNvSpPr/>
            <p:nvPr/>
          </p:nvSpPr>
          <p:spPr bwMode="auto">
            <a:xfrm flipV="1">
              <a:off x="6929438" y="1928813"/>
              <a:ext cx="71437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  <p:sp>
          <p:nvSpPr>
            <p:cNvPr id="55" name="Étoile à 6 branches 54"/>
            <p:cNvSpPr/>
            <p:nvPr/>
          </p:nvSpPr>
          <p:spPr bwMode="auto">
            <a:xfrm flipV="1">
              <a:off x="2018913" y="6263853"/>
              <a:ext cx="142875" cy="117475"/>
            </a:xfrm>
            <a:prstGeom prst="star6">
              <a:avLst>
                <a:gd name="adj" fmla="val 24253"/>
                <a:gd name="hf" fmla="val 1154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 sz="280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429500" y="1000125"/>
            <a:ext cx="1287158" cy="5000625"/>
            <a:chOff x="7429500" y="1000125"/>
            <a:chExt cx="1287158" cy="5000625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7429500" y="3643313"/>
              <a:ext cx="1285875" cy="23574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smtClean="0">
                  <a:latin typeface="Calibri" panose="020F0502020204030204" pitchFamily="34" charset="0"/>
                </a:rPr>
                <a:t>logo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sz="1000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sz="800" dirty="0">
                <a:latin typeface="Calibri" panose="020F0502020204030204" pitchFamily="34" charset="0"/>
              </a:endParaRPr>
            </a:p>
            <a:p>
              <a:pPr algn="ctr">
                <a:defRPr/>
              </a:pPr>
              <a:endParaRPr lang="fr-FR" sz="1400" dirty="0">
                <a:latin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I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M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D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R</a:t>
              </a:r>
            </a:p>
            <a:p>
              <a:pPr algn="ctr">
                <a:defRPr/>
              </a:pPr>
              <a:r>
                <a:rPr lang="fr-FR" sz="1400" dirty="0" smtClean="0">
                  <a:latin typeface="Calibri" panose="020F0502020204030204" pitchFamily="34" charset="0"/>
                </a:rPr>
                <a:t>F</a:t>
              </a:r>
              <a:endParaRPr lang="fr-FR" sz="1400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dirty="0">
                <a:latin typeface="Calibri" panose="020F0502020204030204" pitchFamily="34" charset="0"/>
              </a:endParaRPr>
            </a:p>
            <a:p>
              <a:pPr>
                <a:defRPr/>
              </a:pPr>
              <a:endParaRPr lang="fr-FR" dirty="0">
                <a:latin typeface="Calibri" panose="020F0502020204030204" pitchFamily="34" charset="0"/>
              </a:endParaRPr>
            </a:p>
          </p:txBody>
        </p:sp>
        <p:pic>
          <p:nvPicPr>
            <p:cNvPr id="71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29500" y="1000125"/>
              <a:ext cx="1285875" cy="69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7429500" y="1643063"/>
              <a:ext cx="1285875" cy="19288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fr-FR" dirty="0">
                  <a:latin typeface="Calibri" panose="020F0502020204030204" pitchFamily="34" charset="0"/>
                </a:rPr>
                <a:t>M</a:t>
              </a:r>
            </a:p>
            <a:p>
              <a:pPr algn="ctr">
                <a:defRPr/>
              </a:pPr>
              <a:r>
                <a:rPr lang="fr-FR" dirty="0">
                  <a:latin typeface="Calibri" panose="020F0502020204030204" pitchFamily="34" charset="0"/>
                </a:rPr>
                <a:t>R</a:t>
              </a:r>
            </a:p>
            <a:p>
              <a:pPr algn="ctr">
                <a:defRPr/>
              </a:pPr>
              <a:r>
                <a:rPr lang="fr-FR" dirty="0">
                  <a:latin typeface="Calibri" panose="020F0502020204030204" pitchFamily="34" charset="0"/>
                </a:rPr>
                <a:t>A</a:t>
              </a: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>
                  <a:latin typeface="Calibri" panose="020F0502020204030204" pitchFamily="34" charset="0"/>
                </a:rPr>
                <a:t>Switzerland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Canada</a:t>
              </a: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>
                  <a:latin typeface="Calibri" panose="020F0502020204030204" pitchFamily="34" charset="0"/>
                </a:rPr>
                <a:t>Australia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New </a:t>
              </a:r>
              <a:r>
                <a:rPr lang="fr-FR" dirty="0" err="1">
                  <a:latin typeface="Calibri" panose="020F0502020204030204" pitchFamily="34" charset="0"/>
                </a:rPr>
                <a:t>Zealand</a:t>
              </a:r>
              <a:endParaRPr lang="fr-FR" dirty="0">
                <a:latin typeface="Calibri" panose="020F0502020204030204" pitchFamily="34" charset="0"/>
              </a:endParaRP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USA</a:t>
              </a:r>
            </a:p>
            <a:p>
              <a:pPr>
                <a:buFontTx/>
                <a:buChar char="-"/>
                <a:defRPr/>
              </a:pP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>
                  <a:latin typeface="Calibri" panose="020F0502020204030204" pitchFamily="34" charset="0"/>
                </a:rPr>
                <a:t>Japan</a:t>
              </a:r>
              <a:r>
                <a:rPr lang="fr-FR" dirty="0">
                  <a:latin typeface="Calibri" panose="020F0502020204030204" pitchFamily="34" charset="0"/>
                </a:rPr>
                <a:t>, … </a:t>
              </a:r>
            </a:p>
            <a:p>
              <a:pPr>
                <a:defRPr/>
              </a:pPr>
              <a:endParaRPr lang="fr-FR" dirty="0">
                <a:latin typeface="Calibri" panose="020F0502020204030204" pitchFamily="34" charset="0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80" y="3645024"/>
              <a:ext cx="1285578" cy="272588"/>
            </a:xfrm>
            <a:prstGeom prst="rect">
              <a:avLst/>
            </a:prstGeom>
          </p:spPr>
        </p:pic>
      </p:grpSp>
      <p:pic>
        <p:nvPicPr>
          <p:cNvPr id="57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69" y="3163887"/>
            <a:ext cx="11557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493713" y="3357563"/>
            <a:ext cx="6221412" cy="1928812"/>
            <a:chOff x="493713" y="3357563"/>
            <a:chExt cx="6221412" cy="1928812"/>
          </a:xfrm>
        </p:grpSpPr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493713" y="3571875"/>
              <a:ext cx="1143000" cy="428625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>
                  <a:latin typeface="Calibri" panose="020F0502020204030204" pitchFamily="34" charset="0"/>
                </a:rPr>
                <a:t>CPME</a:t>
              </a:r>
            </a:p>
          </p:txBody>
        </p:sp>
        <p:sp>
          <p:nvSpPr>
            <p:cNvPr id="7185" name="Rectangle 16"/>
            <p:cNvSpPr>
              <a:spLocks noChangeArrowheads="1"/>
            </p:cNvSpPr>
            <p:nvPr/>
          </p:nvSpPr>
          <p:spPr bwMode="auto">
            <a:xfrm>
              <a:off x="5072063" y="3357563"/>
              <a:ext cx="1643062" cy="857250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 err="1" smtClean="0">
                  <a:latin typeface="Calibri" panose="020F0502020204030204" pitchFamily="34" charset="0"/>
                </a:rPr>
                <a:t>EUROMContact</a:t>
              </a:r>
              <a:r>
                <a:rPr lang="en-US" sz="1000" dirty="0">
                  <a:latin typeface="Calibri" panose="020F0502020204030204" pitchFamily="34" charset="0"/>
                </a:rPr>
                <a:t>,</a:t>
              </a:r>
              <a:endParaRPr lang="fr-BE" sz="1000" dirty="0">
                <a:latin typeface="Calibri" panose="020F0502020204030204" pitchFamily="34" charset="0"/>
              </a:endParaRPr>
            </a:p>
            <a:p>
              <a:pPr algn="ctr"/>
              <a:r>
                <a:rPr lang="fr-FR" sz="1000" dirty="0" smtClean="0">
                  <a:latin typeface="Calibri" panose="020F0502020204030204" pitchFamily="34" charset="0"/>
                </a:rPr>
                <a:t>EUCOMED, </a:t>
              </a:r>
              <a:r>
                <a:rPr lang="fr-FR" sz="1000" dirty="0" err="1" smtClean="0">
                  <a:latin typeface="Calibri" panose="020F0502020204030204" pitchFamily="34" charset="0"/>
                </a:rPr>
                <a:t>MedTech</a:t>
              </a:r>
              <a:r>
                <a:rPr lang="fr-FR" sz="1000" dirty="0" smtClean="0">
                  <a:latin typeface="Calibri" panose="020F0502020204030204" pitchFamily="34" charset="0"/>
                </a:rPr>
                <a:t>,</a:t>
              </a:r>
              <a:endParaRPr lang="fr-FR" sz="1000" dirty="0">
                <a:latin typeface="Calibri" panose="020F0502020204030204" pitchFamily="34" charset="0"/>
              </a:endParaRPr>
            </a:p>
            <a:p>
              <a:pPr algn="ctr"/>
              <a:r>
                <a:rPr lang="fr-FR" sz="1000" dirty="0">
                  <a:latin typeface="Calibri" panose="020F0502020204030204" pitchFamily="34" charset="0"/>
                </a:rPr>
                <a:t>FIDES, EDMA, EUROM</a:t>
              </a:r>
            </a:p>
            <a:p>
              <a:pPr algn="ctr"/>
              <a:r>
                <a:rPr lang="fr-FR" sz="1000" dirty="0">
                  <a:latin typeface="Calibri" panose="020F0502020204030204" pitchFamily="34" charset="0"/>
                </a:rPr>
                <a:t>UEAPME, </a:t>
              </a:r>
              <a:r>
                <a:rPr lang="fr-FR" sz="1000" dirty="0" err="1">
                  <a:latin typeface="Calibri" panose="020F0502020204030204" pitchFamily="34" charset="0"/>
                </a:rPr>
                <a:t>Eur</a:t>
              </a:r>
              <a:r>
                <a:rPr lang="fr-FR" sz="1000" dirty="0">
                  <a:latin typeface="Calibri" panose="020F0502020204030204" pitchFamily="34" charset="0"/>
                </a:rPr>
                <a:t> Assoc of </a:t>
              </a:r>
              <a:r>
                <a:rPr lang="fr-FR" sz="1000" dirty="0" err="1">
                  <a:latin typeface="Calibri" panose="020F0502020204030204" pitchFamily="34" charset="0"/>
                </a:rPr>
                <a:t>Auth</a:t>
              </a:r>
              <a:r>
                <a:rPr lang="fr-FR" sz="1000" dirty="0">
                  <a:latin typeface="Calibri" panose="020F0502020204030204" pitchFamily="34" charset="0"/>
                </a:rPr>
                <a:t> </a:t>
              </a:r>
              <a:r>
                <a:rPr lang="fr-FR" sz="1000" dirty="0" err="1">
                  <a:latin typeface="Calibri" panose="020F0502020204030204" pitchFamily="34" charset="0"/>
                </a:rPr>
                <a:t>Repr</a:t>
              </a:r>
              <a:endParaRPr lang="fr-FR" sz="1000" dirty="0">
                <a:latin typeface="Calibri" panose="020F0502020204030204" pitchFamily="34" charset="0"/>
              </a:endParaRPr>
            </a:p>
          </p:txBody>
        </p:sp>
        <p:cxnSp>
          <p:nvCxnSpPr>
            <p:cNvPr id="7200" name="Connecteur en angle 42"/>
            <p:cNvCxnSpPr>
              <a:cxnSpLocks noChangeShapeType="1"/>
              <a:stCxn id="7185" idx="2"/>
              <a:endCxn id="7187" idx="0"/>
            </p:cNvCxnSpPr>
            <p:nvPr/>
          </p:nvCxnSpPr>
          <p:spPr bwMode="auto">
            <a:xfrm rot="5400000">
              <a:off x="5428457" y="3964781"/>
              <a:ext cx="214312" cy="71437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01" name="Connecteur en angle 43"/>
            <p:cNvCxnSpPr>
              <a:cxnSpLocks noChangeShapeType="1"/>
              <a:stCxn id="7185" idx="2"/>
              <a:endCxn id="7195" idx="0"/>
            </p:cNvCxnSpPr>
            <p:nvPr/>
          </p:nvCxnSpPr>
          <p:spPr bwMode="auto">
            <a:xfrm rot="16200000" flipH="1">
              <a:off x="6161882" y="3947319"/>
              <a:ext cx="214312" cy="74930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02" name="Connecteur droit 44"/>
            <p:cNvCxnSpPr>
              <a:cxnSpLocks noChangeShapeType="1"/>
              <a:stCxn id="57" idx="2"/>
            </p:cNvCxnSpPr>
            <p:nvPr/>
          </p:nvCxnSpPr>
          <p:spPr bwMode="auto">
            <a:xfrm>
              <a:off x="3464719" y="4265612"/>
              <a:ext cx="3572" cy="1635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03" name="Connecteur droit 45"/>
            <p:cNvCxnSpPr>
              <a:cxnSpLocks noChangeShapeType="1"/>
              <a:stCxn id="7182" idx="2"/>
              <a:endCxn id="7183" idx="0"/>
            </p:cNvCxnSpPr>
            <p:nvPr/>
          </p:nvCxnSpPr>
          <p:spPr bwMode="auto">
            <a:xfrm rot="5400000">
              <a:off x="850106" y="4214019"/>
              <a:ext cx="42862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" name="Rectangle 58"/>
            <p:cNvSpPr/>
            <p:nvPr/>
          </p:nvSpPr>
          <p:spPr bwMode="auto">
            <a:xfrm>
              <a:off x="1821032" y="3566671"/>
              <a:ext cx="863600" cy="500062"/>
            </a:xfrm>
            <a:prstGeom prst="rect">
              <a:avLst/>
            </a:prstGeom>
            <a:solidFill>
              <a:srgbClr val="F0C6ED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CMC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 bwMode="auto">
            <a:xfrm flipH="1">
              <a:off x="2251549" y="4066733"/>
              <a:ext cx="1283" cy="1219642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3" name="Groupe 12"/>
          <p:cNvGrpSpPr/>
          <p:nvPr/>
        </p:nvGrpSpPr>
        <p:grpSpPr>
          <a:xfrm>
            <a:off x="493713" y="4429125"/>
            <a:ext cx="6792912" cy="1571625"/>
            <a:chOff x="493713" y="4429125"/>
            <a:chExt cx="6792912" cy="1571625"/>
          </a:xfrm>
        </p:grpSpPr>
        <p:cxnSp>
          <p:nvCxnSpPr>
            <p:cNvPr id="7176" name="Forme 9"/>
            <p:cNvCxnSpPr>
              <a:cxnSpLocks noChangeShapeType="1"/>
              <a:endCxn id="7186" idx="3"/>
            </p:cNvCxnSpPr>
            <p:nvPr/>
          </p:nvCxnSpPr>
          <p:spPr bwMode="auto">
            <a:xfrm rot="16200000" flipV="1">
              <a:off x="3929063" y="4857750"/>
              <a:ext cx="642938" cy="214314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493713" y="4429125"/>
              <a:ext cx="1143000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>
                  <a:latin typeface="Calibri" panose="020F0502020204030204" pitchFamily="34" charset="0"/>
                </a:rPr>
                <a:t>Health Professionals</a:t>
              </a: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2786063" y="4429125"/>
              <a:ext cx="1357312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fr-FR">
                  <a:latin typeface="Calibri" panose="020F0502020204030204" pitchFamily="34" charset="0"/>
                </a:rPr>
                <a:t>Notified Bodies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4572000" y="4429125"/>
              <a:ext cx="1214438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>
                  <a:latin typeface="Calibri" panose="020F0502020204030204" pitchFamily="34" charset="0"/>
                </a:rPr>
                <a:t>Manufacturers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857375" y="5286375"/>
              <a:ext cx="1571625" cy="71437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dirty="0">
                  <a:latin typeface="Calibri" panose="020F0502020204030204" pitchFamily="34" charset="0"/>
                </a:rPr>
                <a:t>28 </a:t>
              </a:r>
              <a:r>
                <a:rPr lang="fr-FR" dirty="0" err="1">
                  <a:latin typeface="Calibri" panose="020F0502020204030204" pitchFamily="34" charset="0"/>
                </a:rPr>
                <a:t>Competent</a:t>
              </a: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 smtClean="0">
                  <a:latin typeface="Calibri" panose="020F0502020204030204" pitchFamily="34" charset="0"/>
                </a:rPr>
                <a:t>Authorities</a:t>
              </a:r>
              <a:endParaRPr lang="fr-FR" dirty="0">
                <a:latin typeface="Calibri" panose="020F0502020204030204" pitchFamily="34" charset="0"/>
              </a:endParaRPr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3571875" y="5286375"/>
              <a:ext cx="1571625" cy="71437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>
                  <a:latin typeface="Calibri" panose="020F0502020204030204" pitchFamily="34" charset="0"/>
                </a:rPr>
                <a:t>National Accreditation Bodies</a:t>
              </a:r>
              <a:endParaRPr lang="fr-FR" dirty="0">
                <a:latin typeface="Calibri" panose="020F0502020204030204" pitchFamily="34" charset="0"/>
              </a:endParaRPr>
            </a:p>
          </p:txBody>
        </p:sp>
        <p:pic>
          <p:nvPicPr>
            <p:cNvPr id="719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375" y="5286375"/>
              <a:ext cx="15875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5" name="Rectangle 61"/>
            <p:cNvSpPr>
              <a:spLocks noChangeArrowheads="1"/>
            </p:cNvSpPr>
            <p:nvPr/>
          </p:nvSpPr>
          <p:spPr bwMode="auto">
            <a:xfrm>
              <a:off x="6000750" y="4429125"/>
              <a:ext cx="1285875" cy="428625"/>
            </a:xfrm>
            <a:prstGeom prst="rect">
              <a:avLst/>
            </a:prstGeom>
            <a:solidFill>
              <a:srgbClr val="CEFED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 dirty="0" err="1">
                  <a:latin typeface="Calibri" panose="020F0502020204030204" pitchFamily="34" charset="0"/>
                </a:rPr>
                <a:t>Authorised</a:t>
              </a:r>
              <a:r>
                <a:rPr lang="fr-FR" dirty="0">
                  <a:latin typeface="Calibri" panose="020F0502020204030204" pitchFamily="34" charset="0"/>
                </a:rPr>
                <a:t> </a:t>
              </a:r>
              <a:r>
                <a:rPr lang="fr-FR" dirty="0" err="1" smtClean="0">
                  <a:latin typeface="Calibri" panose="020F0502020204030204" pitchFamily="34" charset="0"/>
                </a:rPr>
                <a:t>Representatives</a:t>
              </a:r>
              <a:endParaRPr lang="fr-FR" dirty="0">
                <a:latin typeface="Calibri" panose="020F0502020204030204" pitchFamily="34" charset="0"/>
              </a:endParaRPr>
            </a:p>
          </p:txBody>
        </p:sp>
        <p:cxnSp>
          <p:nvCxnSpPr>
            <p:cNvPr id="5149" name="Connecteur droit 128"/>
            <p:cNvCxnSpPr>
              <a:cxnSpLocks noChangeShapeType="1"/>
              <a:stCxn id="7186" idx="3"/>
              <a:endCxn id="7186" idx="3"/>
            </p:cNvCxnSpPr>
            <p:nvPr/>
          </p:nvCxnSpPr>
          <p:spPr bwMode="auto">
            <a:xfrm>
              <a:off x="4143375" y="4643438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6" name="Connecteur droit 47"/>
            <p:cNvCxnSpPr>
              <a:cxnSpLocks noChangeShapeType="1"/>
              <a:stCxn id="7186" idx="3"/>
              <a:endCxn id="7186" idx="3"/>
            </p:cNvCxnSpPr>
            <p:nvPr/>
          </p:nvCxnSpPr>
          <p:spPr bwMode="auto">
            <a:xfrm>
              <a:off x="4143375" y="4643438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206" name="Rectangle 48"/>
            <p:cNvSpPr>
              <a:spLocks noChangeArrowheads="1"/>
            </p:cNvSpPr>
            <p:nvPr/>
          </p:nvSpPr>
          <p:spPr bwMode="auto">
            <a:xfrm>
              <a:off x="3500438" y="4934676"/>
              <a:ext cx="1143000" cy="214312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800" dirty="0" err="1" smtClean="0">
                  <a:latin typeface="Calibri" panose="020F0502020204030204" pitchFamily="34" charset="0"/>
                </a:rPr>
                <a:t>Accreditation</a:t>
              </a:r>
              <a:endParaRPr lang="fr-FR" sz="800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2251549" y="4932539"/>
              <a:ext cx="1054100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 smtClean="0">
                  <a:latin typeface="Calibri" panose="020F0502020204030204" pitchFamily="34" charset="0"/>
                </a:rPr>
                <a:t>Notification</a:t>
              </a:r>
              <a:endParaRPr lang="fr-FR" sz="8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61" name="Forme 108"/>
            <p:cNvCxnSpPr>
              <a:endCxn id="7186" idx="1"/>
            </p:cNvCxnSpPr>
            <p:nvPr/>
          </p:nvCxnSpPr>
          <p:spPr bwMode="auto">
            <a:xfrm rot="5400000" flipH="1" flipV="1">
              <a:off x="2289885" y="4790198"/>
              <a:ext cx="642937" cy="349419"/>
            </a:xfrm>
            <a:prstGeom prst="bentConnector2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</p:grpSp>
      <p:sp>
        <p:nvSpPr>
          <p:cNvPr id="62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623" y="1448374"/>
            <a:ext cx="8219256" cy="4860351"/>
          </a:xfrm>
        </p:spPr>
        <p:txBody>
          <a:bodyPr/>
          <a:lstStyle/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Implementation</a:t>
            </a:r>
            <a:r>
              <a:rPr lang="en-GB" kern="1200" dirty="0">
                <a:solidFill>
                  <a:srgbClr val="0000CB"/>
                </a:solidFill>
              </a:rPr>
              <a:t>, enforcement and monitoring of the Code of </a:t>
            </a:r>
            <a:r>
              <a:rPr lang="en-GB" kern="1200" dirty="0">
                <a:solidFill>
                  <a:srgbClr val="0000CB"/>
                </a:solidFill>
              </a:rPr>
              <a:t>Conduct</a:t>
            </a: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Unannounced visits</a:t>
            </a: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Qualification and Assignment of Notified Body Assessment Personnel</a:t>
            </a: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Minimum time for Notified Body assessments</a:t>
            </a: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Sampling of class </a:t>
            </a:r>
            <a:r>
              <a:rPr lang="en-GB" kern="1200" dirty="0" err="1">
                <a:solidFill>
                  <a:srgbClr val="0000CB"/>
                </a:solidFill>
              </a:rPr>
              <a:t>IIa</a:t>
            </a:r>
            <a:r>
              <a:rPr lang="en-GB" kern="1200" dirty="0">
                <a:solidFill>
                  <a:srgbClr val="0000CB"/>
                </a:solidFill>
              </a:rPr>
              <a:t> and </a:t>
            </a:r>
            <a:r>
              <a:rPr lang="en-GB" kern="1200" dirty="0" err="1">
                <a:solidFill>
                  <a:srgbClr val="0000CB"/>
                </a:solidFill>
              </a:rPr>
              <a:t>IIb</a:t>
            </a:r>
            <a:r>
              <a:rPr lang="en-GB" kern="1200" dirty="0">
                <a:solidFill>
                  <a:srgbClr val="0000CB"/>
                </a:solidFill>
              </a:rPr>
              <a:t> technical files</a:t>
            </a: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Design Dossier Reviews</a:t>
            </a: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Rules for subcontracting</a:t>
            </a:r>
          </a:p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kern="1200" dirty="0">
                <a:solidFill>
                  <a:srgbClr val="0000CB"/>
                </a:solidFill>
              </a:rPr>
              <a:t>Rules for Certification Decisions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05A9E-002E-4EAA-9D9F-39D59E36A57F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  <p:pic>
        <p:nvPicPr>
          <p:cNvPr id="6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Code </a:t>
            </a:r>
            <a:r>
              <a:rPr lang="en-GB" sz="3200" b="1" u="sng" dirty="0">
                <a:solidFill>
                  <a:srgbClr val="0000CB"/>
                </a:solidFill>
                <a:latin typeface="Calibri" panose="020F0502020204030204" pitchFamily="34" charset="0"/>
              </a:rPr>
              <a:t>of Conduct </a:t>
            </a:r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V 3.3</a:t>
            </a:r>
            <a:endParaRPr lang="fr-BE" sz="3200" b="1" u="sng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"/>
            </a:pP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Mandatory 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to sign for TEAM-NB members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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Available on </a:t>
            </a: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website </a:t>
            </a:r>
            <a:r>
              <a:rPr lang="en-GB" sz="2400" dirty="0" smtClean="0">
                <a:latin typeface="Calibri" panose="020F0502020204030204" pitchFamily="34" charset="0"/>
                <a:hlinkClick r:id="rId2"/>
              </a:rPr>
              <a:t>www.team-nb.org</a:t>
            </a:r>
            <a:endParaRPr lang="en-GB" sz="2400" kern="1200" dirty="0">
              <a:solidFill>
                <a:srgbClr val="0000CB"/>
              </a:solidFill>
              <a:latin typeface="Calibri" panose="020F0502020204030204" pitchFamily="34" charset="0"/>
            </a:endParaRP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"/>
            </a:pP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New version </a:t>
            </a: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includes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GB" sz="20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Peer assessment</a:t>
            </a:r>
          </a:p>
          <a:p>
            <a:pPr lvl="1"/>
            <a:r>
              <a:rPr lang="en-GB" sz="2000" kern="1200" dirty="0">
                <a:solidFill>
                  <a:srgbClr val="0000CB"/>
                </a:solidFill>
                <a:latin typeface="Calibri" panose="020F0502020204030204" pitchFamily="34" charset="0"/>
              </a:rPr>
              <a:t>Unannounced Visits</a:t>
            </a:r>
          </a:p>
          <a:p>
            <a:pPr lvl="1"/>
            <a:r>
              <a:rPr lang="en-GB" sz="2000" kern="1200" dirty="0">
                <a:solidFill>
                  <a:srgbClr val="0000CB"/>
                </a:solidFill>
                <a:latin typeface="Calibri" panose="020F0502020204030204" pitchFamily="34" charset="0"/>
              </a:rPr>
              <a:t>Details on Code of Conduct Compliance Audits by TEAM-NB auditors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u"/>
            </a:pP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Version </a:t>
            </a:r>
            <a:r>
              <a:rPr lang="en-GB" sz="2400" kern="1200" dirty="0">
                <a:solidFill>
                  <a:srgbClr val="0000CB"/>
                </a:solidFill>
                <a:latin typeface="Calibri" panose="020F0502020204030204" pitchFamily="34" charset="0"/>
              </a:rPr>
              <a:t>4.0 in </a:t>
            </a:r>
            <a:r>
              <a:rPr lang="en-GB" sz="2400" kern="1200" dirty="0" smtClean="0">
                <a:solidFill>
                  <a:srgbClr val="0000CB"/>
                </a:solidFill>
                <a:latin typeface="Calibri" panose="020F0502020204030204" pitchFamily="34" charset="0"/>
              </a:rPr>
              <a:t>progress: </a:t>
            </a:r>
          </a:p>
          <a:p>
            <a:pPr lvl="1"/>
            <a:r>
              <a:rPr lang="en-GB" sz="2000" kern="1200" dirty="0">
                <a:solidFill>
                  <a:srgbClr val="0000CB"/>
                </a:solidFill>
                <a:latin typeface="Calibri" panose="020F0502020204030204" pitchFamily="34" charset="0"/>
              </a:rPr>
              <a:t>raising qualification levels</a:t>
            </a:r>
          </a:p>
          <a:p>
            <a:endParaRPr lang="en-GB" sz="2400" kern="1200" dirty="0">
              <a:solidFill>
                <a:srgbClr val="0000CB"/>
              </a:solidFill>
            </a:endParaRPr>
          </a:p>
          <a:p>
            <a:pPr lvl="1"/>
            <a:endParaRPr lang="en-GB" sz="2000" kern="1200" dirty="0" smtClean="0">
              <a:solidFill>
                <a:srgbClr val="0000CB"/>
              </a:solidFill>
              <a:ea typeface="+mn-ea"/>
              <a:cs typeface="+mn-cs"/>
            </a:endParaRPr>
          </a:p>
          <a:p>
            <a:pPr lvl="1"/>
            <a:endParaRPr lang="en-GB" sz="2000" kern="1200" dirty="0">
              <a:solidFill>
                <a:srgbClr val="0000CB"/>
              </a:solidFill>
              <a:ea typeface="+mn-ea"/>
              <a:cs typeface="+mn-cs"/>
            </a:endParaRPr>
          </a:p>
          <a:p>
            <a:pPr lvl="1"/>
            <a:endParaRPr lang="en-GB" sz="2000" kern="1200" dirty="0">
              <a:solidFill>
                <a:srgbClr val="0000CB"/>
              </a:solidFill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1"/>
            <a:ext cx="3419872" cy="451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 41" descr="R-TEAM-NB-Logo-2-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51817018-5F73-4ABB-AE8A-5FCE8B15BD47}" type="slidenum">
              <a:rPr lang="fr-BE" smtClean="0"/>
              <a:pPr/>
              <a:t>6</a:t>
            </a:fld>
            <a:endParaRPr lang="fr-BE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Code </a:t>
            </a:r>
            <a:r>
              <a:rPr lang="en-GB" sz="3200" b="1" u="sng" dirty="0">
                <a:solidFill>
                  <a:srgbClr val="0000CB"/>
                </a:solidFill>
                <a:latin typeface="Calibri" panose="020F0502020204030204" pitchFamily="34" charset="0"/>
              </a:rPr>
              <a:t>of Conduct </a:t>
            </a:r>
            <a:r>
              <a:rPr lang="en-GB" sz="3200" b="1" u="sng" dirty="0" smtClean="0">
                <a:solidFill>
                  <a:srgbClr val="0000CB"/>
                </a:solidFill>
                <a:latin typeface="Calibri" panose="020F0502020204030204" pitchFamily="34" charset="0"/>
              </a:rPr>
              <a:t>V 3.3</a:t>
            </a:r>
            <a:endParaRPr lang="fr-BE" sz="3200" b="1" u="sng" dirty="0">
              <a:solidFill>
                <a:srgbClr val="0000CB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 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sz="2400" b="1" kern="1200" dirty="0" smtClean="0">
                <a:solidFill>
                  <a:srgbClr val="0000CB"/>
                </a:solidFill>
              </a:rPr>
              <a:t>Strengthening the system </a:t>
            </a:r>
          </a:p>
          <a:p>
            <a:pPr marL="0" indent="0">
              <a:buNone/>
            </a:pPr>
            <a:endParaRPr lang="en-GB" sz="2400" b="1" kern="1200" dirty="0" smtClean="0">
              <a:solidFill>
                <a:srgbClr val="0000CB"/>
              </a:solidFill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0000CB"/>
                </a:solidFill>
              </a:rPr>
              <a:t>Improving </a:t>
            </a:r>
            <a:r>
              <a:rPr lang="en-GB" sz="2400" kern="1200" dirty="0">
                <a:solidFill>
                  <a:srgbClr val="0000CB"/>
                </a:solidFill>
              </a:rPr>
              <a:t>of </a:t>
            </a:r>
            <a:r>
              <a:rPr lang="en-GB" sz="2400" kern="1200" dirty="0" smtClean="0">
                <a:solidFill>
                  <a:srgbClr val="0000CB"/>
                </a:solidFill>
              </a:rPr>
              <a:t>designation of NB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000CB"/>
                </a:solidFill>
              </a:rPr>
              <a:t>Improving of </a:t>
            </a:r>
            <a:r>
              <a:rPr lang="en-GB" sz="2400" kern="1200" dirty="0" smtClean="0">
                <a:solidFill>
                  <a:srgbClr val="0000CB"/>
                </a:solidFill>
              </a:rPr>
              <a:t>surveillance on NB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kern="1200" dirty="0" smtClean="0">
                <a:solidFill>
                  <a:srgbClr val="0000CB"/>
                </a:solidFill>
              </a:rPr>
              <a:t>Harmonization of the </a:t>
            </a:r>
            <a:r>
              <a:rPr lang="en-GB" sz="2400" kern="1200" dirty="0">
                <a:solidFill>
                  <a:srgbClr val="0000CB"/>
                </a:solidFill>
              </a:rPr>
              <a:t>level </a:t>
            </a:r>
            <a:endParaRPr lang="en-GB" sz="2400" kern="1200" dirty="0" smtClean="0">
              <a:solidFill>
                <a:srgbClr val="0000CB"/>
              </a:solidFill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kern="1200" dirty="0" smtClean="0">
                <a:solidFill>
                  <a:srgbClr val="0000CB"/>
                </a:solidFill>
              </a:rPr>
              <a:t> joint </a:t>
            </a:r>
            <a:r>
              <a:rPr lang="en-GB" kern="1200" dirty="0">
                <a:solidFill>
                  <a:srgbClr val="0000CB"/>
                </a:solidFill>
              </a:rPr>
              <a:t>audit = good step forward</a:t>
            </a:r>
          </a:p>
          <a:p>
            <a:pPr lvl="2"/>
            <a:endParaRPr lang="en-GB" sz="1600" kern="1200" dirty="0" smtClean="0">
              <a:solidFill>
                <a:srgbClr val="0000CB"/>
              </a:solidFill>
            </a:endParaRPr>
          </a:p>
          <a:p>
            <a:pPr lvl="1"/>
            <a:endParaRPr lang="en-GB" sz="2000" kern="1200" dirty="0">
              <a:solidFill>
                <a:srgbClr val="0000CB"/>
              </a:solidFill>
            </a:endParaRPr>
          </a:p>
          <a:p>
            <a:pPr marL="0" indent="0">
              <a:buNone/>
            </a:pPr>
            <a:endParaRPr lang="en-GB" sz="2400" kern="1200" dirty="0">
              <a:solidFill>
                <a:srgbClr val="0000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B0D3-0041-46AA-ADE0-D74565B5CC7F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  <p:pic>
        <p:nvPicPr>
          <p:cNvPr id="5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sz="2400" b="1" kern="1200" dirty="0">
                <a:solidFill>
                  <a:srgbClr val="0000CB"/>
                </a:solidFill>
                <a:ea typeface="+mn-ea"/>
                <a:cs typeface="+mn-cs"/>
              </a:rPr>
              <a:t>Scrutiny</a:t>
            </a:r>
          </a:p>
          <a:p>
            <a:pPr marL="457200" lvl="1" indent="0">
              <a:buNone/>
            </a:pPr>
            <a:endParaRPr lang="en-GB" sz="2400" b="1" kern="1200" dirty="0" smtClean="0">
              <a:solidFill>
                <a:srgbClr val="0000CB"/>
              </a:solidFill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 smtClean="0">
                <a:solidFill>
                  <a:srgbClr val="0000CB"/>
                </a:solidFill>
              </a:rPr>
              <a:t>During review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kern="1200" dirty="0" smtClean="0">
                <a:solidFill>
                  <a:srgbClr val="0000CB"/>
                </a:solidFill>
              </a:rPr>
              <a:t>	</a:t>
            </a:r>
            <a:r>
              <a:rPr lang="en-GB" sz="2000" kern="1200" dirty="0" smtClean="0">
                <a:solidFill>
                  <a:srgbClr val="0000CB"/>
                </a:solidFill>
              </a:rPr>
              <a:t>Delay for issuing of the certificate to the Manufacturer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kern="1200" dirty="0" smtClean="0">
                <a:solidFill>
                  <a:srgbClr val="0000CB"/>
                </a:solidFill>
              </a:rPr>
              <a:t>	At the phase of clinical trial (early stage before 		certification process)</a:t>
            </a:r>
          </a:p>
          <a:p>
            <a:pPr marL="457200" lvl="1" indent="0">
              <a:buNone/>
            </a:pPr>
            <a:endParaRPr lang="en-GB" sz="1800" kern="1200" dirty="0">
              <a:solidFill>
                <a:srgbClr val="0000CB"/>
              </a:solidFill>
            </a:endParaRP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rgbClr val="0000CB"/>
                </a:solidFill>
              </a:rPr>
              <a:t>After the </a:t>
            </a:r>
            <a:r>
              <a:rPr lang="en-GB" sz="2000" kern="1200" dirty="0" smtClean="0">
                <a:solidFill>
                  <a:srgbClr val="0000CB"/>
                </a:solidFill>
              </a:rPr>
              <a:t>issuing of the certificate </a:t>
            </a:r>
          </a:p>
          <a:p>
            <a:pPr marL="457200" lvl="1" indent="0">
              <a:buNone/>
            </a:pPr>
            <a:r>
              <a:rPr lang="en-GB" sz="1800" kern="1200" dirty="0">
                <a:solidFill>
                  <a:srgbClr val="0000CB"/>
                </a:solidFill>
              </a:rPr>
              <a:t>	</a:t>
            </a:r>
            <a:r>
              <a:rPr lang="en-GB" sz="1800" kern="1200" dirty="0" smtClean="0">
                <a:solidFill>
                  <a:srgbClr val="0000CB"/>
                </a:solidFill>
              </a:rPr>
              <a:t>	</a:t>
            </a:r>
            <a:r>
              <a:rPr lang="en-GB" sz="2000" kern="1200" dirty="0" smtClean="0">
                <a:solidFill>
                  <a:srgbClr val="0000CB"/>
                </a:solidFill>
              </a:rPr>
              <a:t>Part of the supervision of the NB</a:t>
            </a:r>
            <a:endParaRPr lang="en-GB" sz="2000" kern="1200" dirty="0">
              <a:solidFill>
                <a:srgbClr val="0000CB"/>
              </a:solidFill>
            </a:endParaRPr>
          </a:p>
          <a:p>
            <a:pPr marL="0" indent="0">
              <a:buNone/>
            </a:pPr>
            <a:endParaRPr lang="en-GB" sz="2400" kern="1200" dirty="0">
              <a:solidFill>
                <a:srgbClr val="0000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B0D3-0041-46AA-ADE0-D74565B5CC7F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  <p:pic>
        <p:nvPicPr>
          <p:cNvPr id="5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2800" b="1" u="sng" kern="1200" dirty="0" smtClean="0">
                <a:solidFill>
                  <a:srgbClr val="0000CB"/>
                </a:solidFill>
              </a:rPr>
              <a:t>Vision on Revision</a:t>
            </a:r>
            <a:endParaRPr lang="en-GB" sz="2800" b="1" u="sng" kern="1200" dirty="0">
              <a:solidFill>
                <a:srgbClr val="000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76465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SzPct val="75000"/>
              <a:buFont typeface="Wingdings" panose="05000000000000000000" pitchFamily="2" charset="2"/>
              <a:buChar char="u"/>
            </a:pPr>
            <a:r>
              <a:rPr lang="en-GB" sz="2400" b="1" kern="1200" dirty="0">
                <a:solidFill>
                  <a:srgbClr val="0000CB"/>
                </a:solidFill>
                <a:ea typeface="+mn-ea"/>
                <a:cs typeface="+mn-cs"/>
              </a:rPr>
              <a:t>Clinical knowledge</a:t>
            </a:r>
          </a:p>
          <a:p>
            <a:pPr marL="400050" lvl="1" indent="0">
              <a:buNone/>
            </a:pPr>
            <a:endParaRPr lang="en-GB" sz="2000" kern="1200" dirty="0" smtClean="0">
              <a:solidFill>
                <a:srgbClr val="0000CB"/>
              </a:solidFill>
            </a:endParaRPr>
          </a:p>
          <a:p>
            <a:pPr marL="400050" lvl="1" indent="0">
              <a:buNone/>
            </a:pPr>
            <a:r>
              <a:rPr lang="en-GB" sz="2000" kern="1200" dirty="0" smtClean="0">
                <a:solidFill>
                  <a:srgbClr val="0000CB"/>
                </a:solidFill>
              </a:rPr>
              <a:t>To </a:t>
            </a:r>
            <a:r>
              <a:rPr lang="en-GB" sz="2000" kern="1200" dirty="0" smtClean="0">
                <a:solidFill>
                  <a:srgbClr val="0000CB"/>
                </a:solidFill>
              </a:rPr>
              <a:t>be raised through :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 smtClean="0">
                <a:solidFill>
                  <a:srgbClr val="0000CB"/>
                </a:solidFill>
              </a:rPr>
              <a:t>PMS done by Manufacturers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 smtClean="0">
                <a:solidFill>
                  <a:srgbClr val="0000CB"/>
                </a:solidFill>
              </a:rPr>
              <a:t>Vigilance done by NBs/CAs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 smtClean="0">
                <a:solidFill>
                  <a:srgbClr val="0000CB"/>
                </a:solidFill>
              </a:rPr>
              <a:t>New </a:t>
            </a:r>
            <a:r>
              <a:rPr lang="en-GB" sz="2000" kern="1200" dirty="0" err="1" smtClean="0">
                <a:solidFill>
                  <a:srgbClr val="0000CB"/>
                </a:solidFill>
              </a:rPr>
              <a:t>guidances</a:t>
            </a:r>
            <a:endParaRPr lang="en-GB" sz="2000" kern="1200" dirty="0" smtClean="0">
              <a:solidFill>
                <a:srgbClr val="0000CB"/>
              </a:solidFill>
            </a:endParaRPr>
          </a:p>
          <a:p>
            <a:pPr marL="857250" lvl="1" indent="-457200">
              <a:buAutoNum type="arabicPeriod"/>
            </a:pPr>
            <a:endParaRPr lang="en-GB" sz="2000" kern="1200" dirty="0" smtClean="0">
              <a:solidFill>
                <a:srgbClr val="0000CB"/>
              </a:solidFill>
            </a:endParaRPr>
          </a:p>
          <a:p>
            <a:pPr marL="400050" lvl="1" indent="0">
              <a:buNone/>
            </a:pPr>
            <a:r>
              <a:rPr lang="en-GB" sz="2000" kern="1200" dirty="0" smtClean="0">
                <a:solidFill>
                  <a:srgbClr val="0000CB"/>
                </a:solidFill>
              </a:rPr>
              <a:t>Focus clinical knowledge of CAs?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rgbClr val="0000CB"/>
                </a:solidFill>
              </a:rPr>
              <a:t>PMS and vigilance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rgbClr val="0000CB"/>
                </a:solidFill>
              </a:rPr>
              <a:t>Lessons learned to write guidance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srgbClr val="0000CB"/>
                </a:solidFill>
              </a:rPr>
              <a:t>Raise the bar</a:t>
            </a:r>
            <a:endParaRPr lang="en-GB" sz="2000" kern="1200" dirty="0">
              <a:solidFill>
                <a:srgbClr val="0000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B0D3-0041-46AA-ADE0-D74565B5CC7F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  <p:pic>
        <p:nvPicPr>
          <p:cNvPr id="5" name="Image 41" descr="R-TEAM-NB-Logo-2-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</p:spPr>
      </p:pic>
      <p:sp>
        <p:nvSpPr>
          <p:cNvPr id="7" name="Espace réservé du pied de page 1"/>
          <p:cNvSpPr txBox="1">
            <a:spLocks/>
          </p:cNvSpPr>
          <p:nvPr/>
        </p:nvSpPr>
        <p:spPr bwMode="auto">
          <a:xfrm>
            <a:off x="179958" y="6500811"/>
            <a:ext cx="432003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sz="1000" dirty="0" smtClean="0">
                <a:solidFill>
                  <a:srgbClr val="0000CB"/>
                </a:solidFill>
              </a:rPr>
              <a:t>Team-NB-</a:t>
            </a:r>
            <a:r>
              <a:rPr lang="fr-BE" sz="1000" dirty="0" err="1" smtClean="0">
                <a:solidFill>
                  <a:srgbClr val="0000CB"/>
                </a:solidFill>
              </a:rPr>
              <a:t>Presentation</a:t>
            </a:r>
            <a:r>
              <a:rPr lang="fr-BE" sz="1000" dirty="0" smtClean="0">
                <a:solidFill>
                  <a:srgbClr val="0000CB"/>
                </a:solidFill>
              </a:rPr>
              <a:t> – Vision on </a:t>
            </a:r>
            <a:r>
              <a:rPr lang="fr-BE" sz="1000" dirty="0" err="1" smtClean="0">
                <a:solidFill>
                  <a:srgbClr val="0000CB"/>
                </a:solidFill>
              </a:rPr>
              <a:t>Revision</a:t>
            </a:r>
            <a:r>
              <a:rPr lang="fr-BE" sz="1000" dirty="0" smtClean="0">
                <a:solidFill>
                  <a:srgbClr val="0000CB"/>
                </a:solidFill>
              </a:rPr>
              <a:t> – US embassy-20150407</a:t>
            </a:r>
            <a:endParaRPr lang="fr-BE" sz="1000" dirty="0">
              <a:solidFill>
                <a:srgbClr val="0000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946</Words>
  <Application>Microsoft Office PowerPoint</Application>
  <PresentationFormat>Affichage à l'écran (4:3)</PresentationFormat>
  <Paragraphs>251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Vision on Revision</vt:lpstr>
      <vt:lpstr>Vision on Revision</vt:lpstr>
      <vt:lpstr>Vision on Revision</vt:lpstr>
      <vt:lpstr>Vision on Revision</vt:lpstr>
      <vt:lpstr>Vision on Revision</vt:lpstr>
      <vt:lpstr>Vision on Revision</vt:lpstr>
      <vt:lpstr>Vision on Revision</vt:lpstr>
      <vt:lpstr>Vision on Revision</vt:lpstr>
      <vt:lpstr>Vision on Revision</vt:lpstr>
      <vt:lpstr>Vision on Revision</vt:lpstr>
      <vt:lpstr> Contacts  </vt:lpstr>
      <vt:lpstr> Members  </vt:lpstr>
    </vt:vector>
  </TitlesOfParts>
  <Company>QUASYS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Françoise Schlemmer</cp:lastModifiedBy>
  <cp:revision>253</cp:revision>
  <cp:lastPrinted>2015-04-07T09:44:50Z</cp:lastPrinted>
  <dcterms:created xsi:type="dcterms:W3CDTF">2003-11-17T09:11:45Z</dcterms:created>
  <dcterms:modified xsi:type="dcterms:W3CDTF">2015-04-07T09:48:01Z</dcterms:modified>
</cp:coreProperties>
</file>